
<file path=[Content_Types].xml><?xml version="1.0" encoding="utf-8"?>
<Types xmlns="http://schemas.openxmlformats.org/package/2006/content-types">
  <Default Extension="png" ContentType="image/png"/>
  <Default Extension="wdp" ContentType="image/vnd.ms-photo"/>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60" r:id="rId6"/>
    <p:sldId id="303" r:id="rId7"/>
    <p:sldId id="304" r:id="rId8"/>
    <p:sldId id="298" r:id="rId9"/>
    <p:sldId id="305" r:id="rId10"/>
    <p:sldId id="308" r:id="rId11"/>
    <p:sldId id="306" r:id="rId12"/>
    <p:sldId id="309" r:id="rId13"/>
    <p:sldId id="323" r:id="rId14"/>
    <p:sldId id="299" r:id="rId15"/>
    <p:sldId id="313" r:id="rId16"/>
    <p:sldId id="314" r:id="rId17"/>
    <p:sldId id="311" r:id="rId18"/>
    <p:sldId id="297" r:id="rId19"/>
    <p:sldId id="300" r:id="rId20"/>
    <p:sldId id="302" r:id="rId21"/>
    <p:sldId id="312" r:id="rId22"/>
    <p:sldId id="324" r:id="rId23"/>
    <p:sldId id="266" r:id="rId24"/>
  </p:sldIdLst>
  <p:sldSz cx="9144000" cy="5143500" type="screen16x9"/>
  <p:notesSz cx="6858000" cy="9144000"/>
  <p:embeddedFontLst>
    <p:embeddedFont>
      <p:font typeface="Space Grotesk"/>
      <p:regular r:id="rId28"/>
    </p:embeddedFont>
    <p:embeddedFont>
      <p:font typeface="Barlow Medium" panose="00000600000000000000"/>
      <p:regular r:id="rId29"/>
    </p:embeddedFont>
    <p:embeddedFont>
      <p:font typeface="#9Slide03 Ralewayv4020 Medium" panose="00000600000000000000" pitchFamily="2" charset="0"/>
      <p:regular r:id="rId30"/>
    </p:embeddedFont>
    <p:embeddedFont>
      <p:font typeface="#9Slide03 Ralewayv4020 Black" panose="00000A00000000000000" pitchFamily="2" charset="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E79F"/>
    <a:srgbClr val="F1C4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93741" autoAdjust="0"/>
  </p:normalViewPr>
  <p:slideViewPr>
    <p:cSldViewPr>
      <p:cViewPr varScale="1">
        <p:scale>
          <a:sx n="88" d="100"/>
          <a:sy n="88" d="100"/>
        </p:scale>
        <p:origin x="1000"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wdp>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eg>
</file>

<file path=ppt/media/image8.png>
</file>

<file path=ppt/media/image9.wd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3"/>
        <p:cNvGrpSpPr/>
        <p:nvPr/>
      </p:nvGrpSpPr>
      <p:grpSpPr>
        <a:xfrm>
          <a:off x="0" y="0"/>
          <a:ext cx="0" cy="0"/>
          <a:chOff x="0" y="0"/>
          <a:chExt cx="0" cy="0"/>
        </a:xfrm>
      </p:grpSpPr>
      <p:sp>
        <p:nvSpPr>
          <p:cNvPr id="394" name="Google Shape;394;g27b472d4ac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7b472d4ac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21"/>
        <p:cNvGrpSpPr/>
        <p:nvPr/>
      </p:nvGrpSpPr>
      <p:grpSpPr>
        <a:xfrm>
          <a:off x="0" y="0"/>
          <a:ext cx="0" cy="0"/>
          <a:chOff x="0" y="0"/>
          <a:chExt cx="0" cy="0"/>
        </a:xfrm>
      </p:grpSpPr>
      <p:sp>
        <p:nvSpPr>
          <p:cNvPr id="422" name="Google Shape;422;g27b472d4ac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7b472d4ac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dirty="0">
              <a:solidFill>
                <a:srgbClr val="595959"/>
              </a:solidFill>
              <a:latin typeface="Anaheim" panose="02000503000000000000"/>
              <a:ea typeface="Anaheim" panose="02000503000000000000"/>
              <a:cs typeface="Anaheim" panose="02000503000000000000"/>
              <a:sym typeface="Anaheim" panose="02000503000000000000"/>
            </a:endParaRP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99"/>
        <p:cNvGrpSpPr/>
        <p:nvPr/>
      </p:nvGrpSpPr>
      <p:grpSpPr>
        <a:xfrm>
          <a:off x="0" y="0"/>
          <a:ext cx="0" cy="0"/>
          <a:chOff x="0" y="0"/>
          <a:chExt cx="0" cy="0"/>
        </a:xfrm>
      </p:grpSpPr>
      <p:sp>
        <p:nvSpPr>
          <p:cNvPr id="600" name="Google Shape;600;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1.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80000"/>
          </a:blip>
          <a:srcRect/>
          <a:stretch>
            <a:fillRect/>
          </a:stretch>
        </p:blipFill>
        <p:spPr>
          <a:xfrm>
            <a:off x="4586698" y="3663800"/>
            <a:ext cx="4954325" cy="3620275"/>
          </a:xfrm>
          <a:prstGeom prst="rect">
            <a:avLst/>
          </a:prstGeom>
          <a:noFill/>
          <a:ln>
            <a:noFill/>
          </a:ln>
        </p:spPr>
      </p:pic>
      <p:pic>
        <p:nvPicPr>
          <p:cNvPr id="10" name="Google Shape;10;p2"/>
          <p:cNvPicPr preferRelativeResize="0"/>
          <p:nvPr/>
        </p:nvPicPr>
        <p:blipFill rotWithShape="1">
          <a:blip r:embed="rId3"/>
          <a:srcRect t="2963" b="2954"/>
          <a:stretch>
            <a:fillRect/>
          </a:stretch>
        </p:blipFill>
        <p:spPr>
          <a:xfrm>
            <a:off x="7015175" y="4001741"/>
            <a:ext cx="2128823" cy="2135260"/>
          </a:xfrm>
          <a:prstGeom prst="rect">
            <a:avLst/>
          </a:prstGeom>
          <a:noFill/>
          <a:ln>
            <a:noFill/>
          </a:ln>
        </p:spPr>
      </p:pic>
      <p:pic>
        <p:nvPicPr>
          <p:cNvPr id="11" name="Google Shape;11;p2"/>
          <p:cNvPicPr preferRelativeResize="0"/>
          <p:nvPr/>
        </p:nvPicPr>
        <p:blipFill>
          <a:blip r:embed="rId4"/>
          <a:stretch>
            <a:fillRect/>
          </a:stretch>
        </p:blipFill>
        <p:spPr>
          <a:xfrm>
            <a:off x="-3218373" y="-1893241"/>
            <a:ext cx="5577876" cy="5795799"/>
          </a:xfrm>
          <a:prstGeom prst="rect">
            <a:avLst/>
          </a:prstGeom>
          <a:noFill/>
          <a:ln>
            <a:noFill/>
          </a:ln>
        </p:spPr>
      </p:pic>
      <p:pic>
        <p:nvPicPr>
          <p:cNvPr id="12" name="Google Shape;12;p2"/>
          <p:cNvPicPr preferRelativeResize="0"/>
          <p:nvPr/>
        </p:nvPicPr>
        <p:blipFill rotWithShape="1">
          <a:blip r:embed="rId5"/>
          <a:srcRect/>
          <a:stretch>
            <a:fillRect/>
          </a:stretch>
        </p:blipFill>
        <p:spPr>
          <a:xfrm>
            <a:off x="54603" y="-1450512"/>
            <a:ext cx="3484151" cy="3620275"/>
          </a:xfrm>
          <a:prstGeom prst="rect">
            <a:avLst/>
          </a:prstGeom>
          <a:noFill/>
          <a:ln>
            <a:noFill/>
          </a:ln>
        </p:spPr>
      </p:pic>
      <p:grpSp>
        <p:nvGrpSpPr>
          <p:cNvPr id="13" name="Google Shape;13;p2"/>
          <p:cNvGrpSpPr/>
          <p:nvPr/>
        </p:nvGrpSpPr>
        <p:grpSpPr>
          <a:xfrm>
            <a:off x="8216127" y="0"/>
            <a:ext cx="352108" cy="1260383"/>
            <a:chOff x="8254727" y="-90700"/>
            <a:chExt cx="352108" cy="1260383"/>
          </a:xfrm>
        </p:grpSpPr>
        <p:sp>
          <p:nvSpPr>
            <p:cNvPr id="14" name="Google Shape;14;p2"/>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 name="Google Shape;17;p2"/>
          <p:cNvGrpSpPr/>
          <p:nvPr/>
        </p:nvGrpSpPr>
        <p:grpSpPr>
          <a:xfrm>
            <a:off x="534336" y="4579515"/>
            <a:ext cx="716934" cy="380217"/>
            <a:chOff x="713225" y="-185425"/>
            <a:chExt cx="1484950" cy="787525"/>
          </a:xfrm>
        </p:grpSpPr>
        <p:sp>
          <p:nvSpPr>
            <p:cNvPr id="18" name="Google Shape;18;p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2"/>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 name="Google Shape;36;p2"/>
          <p:cNvGrpSpPr/>
          <p:nvPr/>
        </p:nvGrpSpPr>
        <p:grpSpPr>
          <a:xfrm rot="5400000">
            <a:off x="20625" y="4674998"/>
            <a:ext cx="436989" cy="189261"/>
            <a:chOff x="713225" y="4487573"/>
            <a:chExt cx="436989" cy="189261"/>
          </a:xfrm>
        </p:grpSpPr>
        <p:sp>
          <p:nvSpPr>
            <p:cNvPr id="37" name="Google Shape;37;p2"/>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2"/>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9" name="Google Shape;39;p2"/>
          <p:cNvSpPr txBox="1">
            <a:spLocks noGrp="1"/>
          </p:cNvSpPr>
          <p:nvPr>
            <p:ph type="ctrTitle"/>
          </p:nvPr>
        </p:nvSpPr>
        <p:spPr>
          <a:xfrm>
            <a:off x="1740225" y="1301025"/>
            <a:ext cx="5663400" cy="1951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40" name="Google Shape;40;p2"/>
          <p:cNvSpPr txBox="1">
            <a:spLocks noGrp="1"/>
          </p:cNvSpPr>
          <p:nvPr>
            <p:ph type="subTitle" idx="1"/>
          </p:nvPr>
        </p:nvSpPr>
        <p:spPr>
          <a:xfrm>
            <a:off x="1740225" y="3343550"/>
            <a:ext cx="4381800" cy="475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62"/>
        <p:cNvGrpSpPr/>
        <p:nvPr/>
      </p:nvGrpSpPr>
      <p:grpSpPr>
        <a:xfrm>
          <a:off x="0" y="0"/>
          <a:ext cx="0" cy="0"/>
          <a:chOff x="0" y="0"/>
          <a:chExt cx="0" cy="0"/>
        </a:xfrm>
      </p:grpSpPr>
      <p:sp>
        <p:nvSpPr>
          <p:cNvPr id="363" name="Google Shape;363;p2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69" name="Google Shape;369;p2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pic>
        <p:nvPicPr>
          <p:cNvPr id="370" name="Google Shape;370;p24"/>
          <p:cNvPicPr preferRelativeResize="0"/>
          <p:nvPr/>
        </p:nvPicPr>
        <p:blipFill rotWithShape="1">
          <a:blip r:embed="rId2">
            <a:alphaModFix amt="80000"/>
          </a:blip>
          <a:srcRect/>
          <a:stretch>
            <a:fillRect/>
          </a:stretch>
        </p:blipFill>
        <p:spPr>
          <a:xfrm>
            <a:off x="-531839" y="3737375"/>
            <a:ext cx="4954325" cy="3620275"/>
          </a:xfrm>
          <a:prstGeom prst="rect">
            <a:avLst/>
          </a:prstGeom>
          <a:noFill/>
          <a:ln>
            <a:noFill/>
          </a:ln>
        </p:spPr>
      </p:pic>
      <p:pic>
        <p:nvPicPr>
          <p:cNvPr id="371" name="Google Shape;371;p24"/>
          <p:cNvPicPr preferRelativeResize="0"/>
          <p:nvPr/>
        </p:nvPicPr>
        <p:blipFill>
          <a:blip r:embed="rId3"/>
          <a:stretch>
            <a:fillRect/>
          </a:stretch>
        </p:blipFill>
        <p:spPr>
          <a:xfrm rot="-5400000" flipH="1">
            <a:off x="5170860" y="-2803385"/>
            <a:ext cx="4091727" cy="4251602"/>
          </a:xfrm>
          <a:prstGeom prst="rect">
            <a:avLst/>
          </a:prstGeom>
          <a:noFill/>
          <a:ln>
            <a:noFill/>
          </a:ln>
        </p:spPr>
      </p:pic>
      <p:grpSp>
        <p:nvGrpSpPr>
          <p:cNvPr id="372" name="Google Shape;372;p24"/>
          <p:cNvGrpSpPr/>
          <p:nvPr/>
        </p:nvGrpSpPr>
        <p:grpSpPr>
          <a:xfrm>
            <a:off x="8744600" y="165450"/>
            <a:ext cx="233700" cy="4812600"/>
            <a:chOff x="8744600" y="165450"/>
            <a:chExt cx="233700" cy="4812600"/>
          </a:xfrm>
        </p:grpSpPr>
        <p:sp>
          <p:nvSpPr>
            <p:cNvPr id="373" name="Google Shape;373;p24"/>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sp>
          <p:nvSpPr>
            <p:cNvPr id="374" name="Google Shape;374;p24"/>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75"/>
        <p:cNvGrpSpPr/>
        <p:nvPr/>
      </p:nvGrpSpPr>
      <p:grpSpPr>
        <a:xfrm>
          <a:off x="0" y="0"/>
          <a:ext cx="0" cy="0"/>
          <a:chOff x="0" y="0"/>
          <a:chExt cx="0" cy="0"/>
        </a:xfrm>
      </p:grpSpPr>
      <p:sp>
        <p:nvSpPr>
          <p:cNvPr id="376" name="Google Shape;376;p2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7" name="Google Shape;377;p25"/>
          <p:cNvGrpSpPr/>
          <p:nvPr/>
        </p:nvGrpSpPr>
        <p:grpSpPr>
          <a:xfrm>
            <a:off x="8671500" y="165450"/>
            <a:ext cx="306900" cy="306900"/>
            <a:chOff x="8256675" y="165450"/>
            <a:chExt cx="306900" cy="306900"/>
          </a:xfrm>
        </p:grpSpPr>
        <p:sp>
          <p:nvSpPr>
            <p:cNvPr id="378" name="Google Shape;378;p25"/>
            <p:cNvSpPr/>
            <p:nvPr/>
          </p:nvSpPr>
          <p:spPr>
            <a:xfrm>
              <a:off x="83270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5"/>
            <p:cNvSpPr/>
            <p:nvPr/>
          </p:nvSpPr>
          <p:spPr>
            <a:xfrm>
              <a:off x="8256675"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 name="Google Shape;380;p25"/>
          <p:cNvGrpSpPr/>
          <p:nvPr/>
        </p:nvGrpSpPr>
        <p:grpSpPr>
          <a:xfrm rot="5400000">
            <a:off x="-93023" y="3797750"/>
            <a:ext cx="352108" cy="1260383"/>
            <a:chOff x="8254727" y="-90700"/>
            <a:chExt cx="352108" cy="1260383"/>
          </a:xfrm>
        </p:grpSpPr>
        <p:sp>
          <p:nvSpPr>
            <p:cNvPr id="381" name="Google Shape;381;p2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84" name="Google Shape;384;p25"/>
          <p:cNvPicPr preferRelativeResize="0"/>
          <p:nvPr/>
        </p:nvPicPr>
        <p:blipFill rotWithShape="1">
          <a:blip r:embed="rId2"/>
          <a:srcRect t="2966" b="6041"/>
          <a:stretch>
            <a:fillRect/>
          </a:stretch>
        </p:blipFill>
        <p:spPr>
          <a:xfrm>
            <a:off x="460850" y="-1126150"/>
            <a:ext cx="2128823" cy="2065152"/>
          </a:xfrm>
          <a:prstGeom prst="rect">
            <a:avLst/>
          </a:prstGeom>
          <a:noFill/>
          <a:ln>
            <a:noFill/>
          </a:ln>
        </p:spPr>
      </p:pic>
      <p:pic>
        <p:nvPicPr>
          <p:cNvPr id="385" name="Google Shape;385;p25"/>
          <p:cNvPicPr preferRelativeResize="0"/>
          <p:nvPr/>
        </p:nvPicPr>
        <p:blipFill>
          <a:blip r:embed="rId3"/>
          <a:stretch>
            <a:fillRect/>
          </a:stretch>
        </p:blipFill>
        <p:spPr>
          <a:xfrm>
            <a:off x="2386877" y="3290209"/>
            <a:ext cx="5577876" cy="5795799"/>
          </a:xfrm>
          <a:prstGeom prst="rect">
            <a:avLst/>
          </a:prstGeom>
          <a:noFill/>
          <a:ln>
            <a:noFill/>
          </a:ln>
        </p:spPr>
      </p:pic>
      <p:pic>
        <p:nvPicPr>
          <p:cNvPr id="386" name="Google Shape;386;p25"/>
          <p:cNvPicPr preferRelativeResize="0"/>
          <p:nvPr/>
        </p:nvPicPr>
        <p:blipFill rotWithShape="1">
          <a:blip r:embed="rId4"/>
          <a:srcRect/>
          <a:stretch>
            <a:fillRect/>
          </a:stretch>
        </p:blipFill>
        <p:spPr>
          <a:xfrm>
            <a:off x="5659853" y="3732938"/>
            <a:ext cx="3484151" cy="36202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41"/>
        <p:cNvGrpSpPr/>
        <p:nvPr/>
      </p:nvGrpSpPr>
      <p:grpSpPr>
        <a:xfrm>
          <a:off x="0" y="0"/>
          <a:ext cx="0" cy="0"/>
          <a:chOff x="0" y="0"/>
          <a:chExt cx="0" cy="0"/>
        </a:xfrm>
      </p:grpSpPr>
      <p:sp>
        <p:nvSpPr>
          <p:cNvPr id="42" name="Google Shape;42;p3"/>
          <p:cNvSpPr txBox="1">
            <a:spLocks noGrp="1"/>
          </p:cNvSpPr>
          <p:nvPr>
            <p:ph type="title"/>
          </p:nvPr>
        </p:nvSpPr>
        <p:spPr>
          <a:xfrm>
            <a:off x="4047175" y="2977300"/>
            <a:ext cx="4383600" cy="1626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 name="Google Shape;43;p3"/>
          <p:cNvSpPr txBox="1">
            <a:spLocks noGrp="1"/>
          </p:cNvSpPr>
          <p:nvPr>
            <p:ph type="title" idx="2" hasCustomPrompt="1"/>
          </p:nvPr>
        </p:nvSpPr>
        <p:spPr>
          <a:xfrm>
            <a:off x="4047175" y="539500"/>
            <a:ext cx="14745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4" name="Google Shape;44;p3"/>
          <p:cNvSpPr>
            <a:spLocks noGrp="1"/>
          </p:cNvSpPr>
          <p:nvPr>
            <p:ph type="pic" idx="3"/>
          </p:nvPr>
        </p:nvSpPr>
        <p:spPr>
          <a:xfrm>
            <a:off x="713225" y="539500"/>
            <a:ext cx="2760600" cy="4064400"/>
          </a:xfrm>
          <a:prstGeom prst="snip2DiagRect">
            <a:avLst>
              <a:gd name="adj1" fmla="val 0"/>
              <a:gd name="adj2" fmla="val 16667"/>
            </a:avLst>
          </a:prstGeom>
          <a:noFill/>
          <a:ln w="9525" cap="flat" cmpd="sng">
            <a:solidFill>
              <a:schemeClr val="dk2"/>
            </a:solidFill>
            <a:prstDash val="solid"/>
            <a:round/>
            <a:headEnd type="none" w="sm" len="sm"/>
            <a:tailEnd type="none" w="sm" len="sm"/>
          </a:ln>
        </p:spPr>
      </p:sp>
      <p:pic>
        <p:nvPicPr>
          <p:cNvPr id="45" name="Google Shape;45;p3"/>
          <p:cNvPicPr preferRelativeResize="0"/>
          <p:nvPr/>
        </p:nvPicPr>
        <p:blipFill rotWithShape="1">
          <a:blip r:embed="rId2">
            <a:alphaModFix amt="70000"/>
          </a:blip>
          <a:srcRect/>
          <a:stretch>
            <a:fillRect/>
          </a:stretch>
        </p:blipFill>
        <p:spPr>
          <a:xfrm>
            <a:off x="6593928" y="-1917725"/>
            <a:ext cx="3484151" cy="36202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5"/>
        <p:cNvGrpSpPr/>
        <p:nvPr/>
      </p:nvGrpSpPr>
      <p:grpSpPr>
        <a:xfrm>
          <a:off x="0" y="0"/>
          <a:ext cx="0" cy="0"/>
          <a:chOff x="0" y="0"/>
          <a:chExt cx="0" cy="0"/>
        </a:xfrm>
      </p:grpSpPr>
      <p:pic>
        <p:nvPicPr>
          <p:cNvPr id="116" name="Google Shape;116;p8"/>
          <p:cNvPicPr preferRelativeResize="0"/>
          <p:nvPr/>
        </p:nvPicPr>
        <p:blipFill>
          <a:blip r:embed="rId2"/>
          <a:stretch>
            <a:fillRect/>
          </a:stretch>
        </p:blipFill>
        <p:spPr>
          <a:xfrm flipH="1">
            <a:off x="7013078" y="-2262716"/>
            <a:ext cx="5577876" cy="5795799"/>
          </a:xfrm>
          <a:prstGeom prst="rect">
            <a:avLst/>
          </a:prstGeom>
          <a:noFill/>
          <a:ln>
            <a:noFill/>
          </a:ln>
        </p:spPr>
      </p:pic>
      <p:pic>
        <p:nvPicPr>
          <p:cNvPr id="117" name="Google Shape;117;p8"/>
          <p:cNvPicPr preferRelativeResize="0"/>
          <p:nvPr/>
        </p:nvPicPr>
        <p:blipFill rotWithShape="1">
          <a:blip r:embed="rId3"/>
          <a:srcRect/>
          <a:stretch>
            <a:fillRect/>
          </a:stretch>
        </p:blipFill>
        <p:spPr>
          <a:xfrm flipH="1">
            <a:off x="5833827" y="-1819987"/>
            <a:ext cx="3484151" cy="3620275"/>
          </a:xfrm>
          <a:prstGeom prst="rect">
            <a:avLst/>
          </a:prstGeom>
          <a:noFill/>
          <a:ln>
            <a:noFill/>
          </a:ln>
        </p:spPr>
      </p:pic>
      <p:sp>
        <p:nvSpPr>
          <p:cNvPr id="118" name="Google Shape;118;p8"/>
          <p:cNvSpPr txBox="1">
            <a:spLocks noGrp="1"/>
          </p:cNvSpPr>
          <p:nvPr>
            <p:ph type="title"/>
          </p:nvPr>
        </p:nvSpPr>
        <p:spPr>
          <a:xfrm>
            <a:off x="1292250" y="1711275"/>
            <a:ext cx="6559500" cy="1930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grpSp>
        <p:nvGrpSpPr>
          <p:cNvPr id="119" name="Google Shape;119;p8"/>
          <p:cNvGrpSpPr/>
          <p:nvPr/>
        </p:nvGrpSpPr>
        <p:grpSpPr>
          <a:xfrm rot="5400000">
            <a:off x="8884902" y="3797750"/>
            <a:ext cx="352108" cy="1260383"/>
            <a:chOff x="8254727" y="-90700"/>
            <a:chExt cx="352108" cy="1260383"/>
          </a:xfrm>
        </p:grpSpPr>
        <p:sp>
          <p:nvSpPr>
            <p:cNvPr id="120" name="Google Shape;120;p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 name="Google Shape;123;p8"/>
          <p:cNvGrpSpPr/>
          <p:nvPr/>
        </p:nvGrpSpPr>
        <p:grpSpPr>
          <a:xfrm>
            <a:off x="-583423" y="539512"/>
            <a:ext cx="1303432" cy="1303432"/>
            <a:chOff x="-146075" y="3670850"/>
            <a:chExt cx="2493175" cy="2493175"/>
          </a:xfrm>
        </p:grpSpPr>
        <p:sp>
          <p:nvSpPr>
            <p:cNvPr id="124" name="Google Shape;124;p8"/>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8"/>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8"/>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8"/>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28" name="Google Shape;128;p8"/>
          <p:cNvPicPr preferRelativeResize="0"/>
          <p:nvPr/>
        </p:nvPicPr>
        <p:blipFill rotWithShape="1">
          <a:blip r:embed="rId4">
            <a:alphaModFix amt="80000"/>
          </a:blip>
          <a:srcRect/>
          <a:stretch>
            <a:fillRect/>
          </a:stretch>
        </p:blipFill>
        <p:spPr>
          <a:xfrm>
            <a:off x="-366339" y="4038425"/>
            <a:ext cx="4954325" cy="36202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9"/>
        <p:cNvGrpSpPr/>
        <p:nvPr/>
      </p:nvGrpSpPr>
      <p:grpSpPr>
        <a:xfrm>
          <a:off x="0" y="0"/>
          <a:ext cx="0" cy="0"/>
          <a:chOff x="0" y="0"/>
          <a:chExt cx="0" cy="0"/>
        </a:xfrm>
      </p:grpSpPr>
      <p:sp>
        <p:nvSpPr>
          <p:cNvPr id="130" name="Google Shape;130;p9"/>
          <p:cNvSpPr txBox="1">
            <a:spLocks noGrp="1"/>
          </p:cNvSpPr>
          <p:nvPr>
            <p:ph type="title"/>
          </p:nvPr>
        </p:nvSpPr>
        <p:spPr>
          <a:xfrm>
            <a:off x="1424400" y="1373850"/>
            <a:ext cx="6295200" cy="17085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p:txBody>
      </p:sp>
      <p:sp>
        <p:nvSpPr>
          <p:cNvPr id="131" name="Google Shape;131;p9"/>
          <p:cNvSpPr txBox="1">
            <a:spLocks noGrp="1"/>
          </p:cNvSpPr>
          <p:nvPr>
            <p:ph type="subTitle" idx="1"/>
          </p:nvPr>
        </p:nvSpPr>
        <p:spPr>
          <a:xfrm>
            <a:off x="2135550" y="3153500"/>
            <a:ext cx="4872900" cy="49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pic>
        <p:nvPicPr>
          <p:cNvPr id="132" name="Google Shape;132;p9"/>
          <p:cNvPicPr preferRelativeResize="0"/>
          <p:nvPr/>
        </p:nvPicPr>
        <p:blipFill rotWithShape="1">
          <a:blip r:embed="rId2"/>
          <a:srcRect/>
          <a:stretch>
            <a:fillRect/>
          </a:stretch>
        </p:blipFill>
        <p:spPr>
          <a:xfrm>
            <a:off x="-744752" y="3364330"/>
            <a:ext cx="4954325" cy="5147889"/>
          </a:xfrm>
          <a:prstGeom prst="rect">
            <a:avLst/>
          </a:prstGeom>
          <a:noFill/>
          <a:ln>
            <a:noFill/>
          </a:ln>
        </p:spPr>
      </p:pic>
      <p:pic>
        <p:nvPicPr>
          <p:cNvPr id="133" name="Google Shape;133;p9"/>
          <p:cNvPicPr preferRelativeResize="0"/>
          <p:nvPr/>
        </p:nvPicPr>
        <p:blipFill rotWithShape="1">
          <a:blip r:embed="rId3">
            <a:alphaModFix amt="80000"/>
          </a:blip>
          <a:srcRect/>
          <a:stretch>
            <a:fillRect/>
          </a:stretch>
        </p:blipFill>
        <p:spPr>
          <a:xfrm>
            <a:off x="6099461" y="-2032512"/>
            <a:ext cx="4954325" cy="3620275"/>
          </a:xfrm>
          <a:prstGeom prst="rect">
            <a:avLst/>
          </a:prstGeom>
          <a:noFill/>
          <a:ln>
            <a:noFill/>
          </a:ln>
        </p:spPr>
      </p:pic>
      <p:grpSp>
        <p:nvGrpSpPr>
          <p:cNvPr id="134" name="Google Shape;134;p9"/>
          <p:cNvGrpSpPr/>
          <p:nvPr/>
        </p:nvGrpSpPr>
        <p:grpSpPr>
          <a:xfrm>
            <a:off x="534336" y="130890"/>
            <a:ext cx="716934" cy="380217"/>
            <a:chOff x="713225" y="-185425"/>
            <a:chExt cx="1484950" cy="787525"/>
          </a:xfrm>
        </p:grpSpPr>
        <p:sp>
          <p:nvSpPr>
            <p:cNvPr id="135" name="Google Shape;135;p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3" name="Google Shape;153;p9"/>
          <p:cNvGrpSpPr/>
          <p:nvPr/>
        </p:nvGrpSpPr>
        <p:grpSpPr>
          <a:xfrm rot="5400000">
            <a:off x="20625" y="226373"/>
            <a:ext cx="436989" cy="189261"/>
            <a:chOff x="713225" y="4487573"/>
            <a:chExt cx="436989" cy="189261"/>
          </a:xfrm>
        </p:grpSpPr>
        <p:sp>
          <p:nvSpPr>
            <p:cNvPr id="154" name="Google Shape;154;p9"/>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9"/>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6"/>
        <p:cNvGrpSpPr/>
        <p:nvPr/>
      </p:nvGrpSpPr>
      <p:grpSpPr>
        <a:xfrm>
          <a:off x="0" y="0"/>
          <a:ext cx="0" cy="0"/>
          <a:chOff x="0" y="0"/>
          <a:chExt cx="0" cy="0"/>
        </a:xfrm>
      </p:grpSpPr>
      <p:sp>
        <p:nvSpPr>
          <p:cNvPr id="157" name="Google Shape;157;p10"/>
          <p:cNvSpPr>
            <a:spLocks noGrp="1"/>
          </p:cNvSpPr>
          <p:nvPr>
            <p:ph type="pic" idx="2"/>
          </p:nvPr>
        </p:nvSpPr>
        <p:spPr>
          <a:xfrm>
            <a:off x="0" y="0"/>
            <a:ext cx="9144000" cy="5143500"/>
          </a:xfrm>
          <a:prstGeom prst="rect">
            <a:avLst/>
          </a:prstGeom>
          <a:noFill/>
          <a:ln>
            <a:noFill/>
          </a:ln>
        </p:spPr>
      </p:sp>
      <p:sp>
        <p:nvSpPr>
          <p:cNvPr id="158" name="Google Shape;158;p10"/>
          <p:cNvSpPr txBox="1">
            <a:spLocks noGrp="1"/>
          </p:cNvSpPr>
          <p:nvPr>
            <p:ph type="title"/>
          </p:nvPr>
        </p:nvSpPr>
        <p:spPr>
          <a:xfrm>
            <a:off x="720000" y="3935025"/>
            <a:ext cx="7704000" cy="6522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9"/>
        <p:cNvGrpSpPr/>
        <p:nvPr/>
      </p:nvGrpSpPr>
      <p:grpSpPr>
        <a:xfrm>
          <a:off x="0" y="0"/>
          <a:ext cx="0" cy="0"/>
          <a:chOff x="0" y="0"/>
          <a:chExt cx="0" cy="0"/>
        </a:xfrm>
      </p:grpSpPr>
      <p:sp>
        <p:nvSpPr>
          <p:cNvPr id="160" name="Google Shape;160;p11"/>
          <p:cNvSpPr txBox="1">
            <a:spLocks noGrp="1"/>
          </p:cNvSpPr>
          <p:nvPr>
            <p:ph type="title" hasCustomPrompt="1"/>
          </p:nvPr>
        </p:nvSpPr>
        <p:spPr>
          <a:xfrm>
            <a:off x="2468875" y="1676150"/>
            <a:ext cx="4546500" cy="1293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61" name="Google Shape;161;p11"/>
          <p:cNvSpPr txBox="1">
            <a:spLocks noGrp="1"/>
          </p:cNvSpPr>
          <p:nvPr>
            <p:ph type="subTitle" idx="1"/>
          </p:nvPr>
        </p:nvSpPr>
        <p:spPr>
          <a:xfrm>
            <a:off x="2128650" y="3042675"/>
            <a:ext cx="4366800" cy="4971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pic>
        <p:nvPicPr>
          <p:cNvPr id="162" name="Google Shape;162;p11"/>
          <p:cNvPicPr preferRelativeResize="0"/>
          <p:nvPr/>
        </p:nvPicPr>
        <p:blipFill rotWithShape="1">
          <a:blip r:embed="rId2"/>
          <a:srcRect t="2963" b="2954"/>
          <a:stretch>
            <a:fillRect/>
          </a:stretch>
        </p:blipFill>
        <p:spPr>
          <a:xfrm>
            <a:off x="6835612" y="4109041"/>
            <a:ext cx="2128823" cy="2135260"/>
          </a:xfrm>
          <a:prstGeom prst="rect">
            <a:avLst/>
          </a:prstGeom>
          <a:noFill/>
          <a:ln>
            <a:noFill/>
          </a:ln>
        </p:spPr>
      </p:pic>
      <p:pic>
        <p:nvPicPr>
          <p:cNvPr id="163" name="Google Shape;163;p11"/>
          <p:cNvPicPr preferRelativeResize="0"/>
          <p:nvPr/>
        </p:nvPicPr>
        <p:blipFill rotWithShape="1">
          <a:blip r:embed="rId3">
            <a:alphaModFix amt="80000"/>
          </a:blip>
          <a:srcRect/>
          <a:stretch>
            <a:fillRect/>
          </a:stretch>
        </p:blipFill>
        <p:spPr>
          <a:xfrm>
            <a:off x="-1395752" y="3443038"/>
            <a:ext cx="4954325" cy="3620275"/>
          </a:xfrm>
          <a:prstGeom prst="rect">
            <a:avLst/>
          </a:prstGeom>
          <a:noFill/>
          <a:ln>
            <a:noFill/>
          </a:ln>
        </p:spPr>
      </p:pic>
      <p:pic>
        <p:nvPicPr>
          <p:cNvPr id="164" name="Google Shape;164;p11"/>
          <p:cNvPicPr preferRelativeResize="0"/>
          <p:nvPr/>
        </p:nvPicPr>
        <p:blipFill>
          <a:blip r:embed="rId4"/>
          <a:stretch>
            <a:fillRect/>
          </a:stretch>
        </p:blipFill>
        <p:spPr>
          <a:xfrm>
            <a:off x="-3312498" y="1392084"/>
            <a:ext cx="5577876" cy="5795799"/>
          </a:xfrm>
          <a:prstGeom prst="rect">
            <a:avLst/>
          </a:prstGeom>
          <a:noFill/>
          <a:ln>
            <a:noFill/>
          </a:ln>
        </p:spPr>
      </p:pic>
      <p:pic>
        <p:nvPicPr>
          <p:cNvPr id="165" name="Google Shape;165;p11"/>
          <p:cNvPicPr preferRelativeResize="0"/>
          <p:nvPr/>
        </p:nvPicPr>
        <p:blipFill rotWithShape="1">
          <a:blip r:embed="rId5"/>
          <a:srcRect/>
          <a:stretch>
            <a:fillRect/>
          </a:stretch>
        </p:blipFill>
        <p:spPr>
          <a:xfrm>
            <a:off x="6495448" y="-2834295"/>
            <a:ext cx="4954325" cy="5147889"/>
          </a:xfrm>
          <a:prstGeom prst="rect">
            <a:avLst/>
          </a:prstGeom>
          <a:noFill/>
          <a:ln>
            <a:noFill/>
          </a:ln>
        </p:spPr>
      </p:pic>
      <p:grpSp>
        <p:nvGrpSpPr>
          <p:cNvPr id="166" name="Google Shape;166;p11"/>
          <p:cNvGrpSpPr/>
          <p:nvPr/>
        </p:nvGrpSpPr>
        <p:grpSpPr>
          <a:xfrm rot="5400000">
            <a:off x="1167352" y="-90700"/>
            <a:ext cx="352108" cy="1260383"/>
            <a:chOff x="8254727" y="-90700"/>
            <a:chExt cx="352108" cy="1260383"/>
          </a:xfrm>
        </p:grpSpPr>
        <p:sp>
          <p:nvSpPr>
            <p:cNvPr id="167" name="Google Shape;167;p1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1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71"/>
        <p:cNvGrpSpPr/>
        <p:nvPr/>
      </p:nvGrpSpPr>
      <p:grpSpPr>
        <a:xfrm>
          <a:off x="0" y="0"/>
          <a:ext cx="0" cy="0"/>
          <a:chOff x="0" y="0"/>
          <a:chExt cx="0" cy="0"/>
        </a:xfrm>
      </p:grpSpPr>
      <p:sp>
        <p:nvSpPr>
          <p:cNvPr id="172" name="Google Shape;172;p13"/>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3" name="Google Shape;173;p13"/>
          <p:cNvGrpSpPr/>
          <p:nvPr/>
        </p:nvGrpSpPr>
        <p:grpSpPr>
          <a:xfrm>
            <a:off x="165600" y="165450"/>
            <a:ext cx="721727" cy="306900"/>
            <a:chOff x="165600" y="165450"/>
            <a:chExt cx="721727" cy="306900"/>
          </a:xfrm>
        </p:grpSpPr>
        <p:sp>
          <p:nvSpPr>
            <p:cNvPr id="174" name="Google Shape;174;p13"/>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13"/>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13"/>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13"/>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13"/>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79" name="Google Shape;179;p13"/>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180" name="Google Shape;180;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1" name="Google Shape;181;p13"/>
          <p:cNvSpPr txBox="1">
            <a:spLocks noGrp="1"/>
          </p:cNvSpPr>
          <p:nvPr>
            <p:ph type="title" idx="2" hasCustomPrompt="1"/>
          </p:nvPr>
        </p:nvSpPr>
        <p:spPr>
          <a:xfrm>
            <a:off x="1201550" y="155523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2" name="Google Shape;182;p13"/>
          <p:cNvSpPr txBox="1">
            <a:spLocks noGrp="1"/>
          </p:cNvSpPr>
          <p:nvPr>
            <p:ph type="title" idx="3" hasCustomPrompt="1"/>
          </p:nvPr>
        </p:nvSpPr>
        <p:spPr>
          <a:xfrm>
            <a:off x="4675750" y="15552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3" name="Google Shape;183;p13"/>
          <p:cNvSpPr txBox="1">
            <a:spLocks noGrp="1"/>
          </p:cNvSpPr>
          <p:nvPr>
            <p:ph type="title" idx="4" hasCustomPrompt="1"/>
          </p:nvPr>
        </p:nvSpPr>
        <p:spPr>
          <a:xfrm>
            <a:off x="12015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5" hasCustomPrompt="1"/>
          </p:nvPr>
        </p:nvSpPr>
        <p:spPr>
          <a:xfrm>
            <a:off x="46757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a:spLocks noGrp="1"/>
          </p:cNvSpPr>
          <p:nvPr>
            <p:ph type="title" idx="6" hasCustomPrompt="1"/>
          </p:nvPr>
        </p:nvSpPr>
        <p:spPr>
          <a:xfrm>
            <a:off x="1201550" y="358652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a:spLocks noGrp="1"/>
          </p:cNvSpPr>
          <p:nvPr>
            <p:ph type="title" idx="7" hasCustomPrompt="1"/>
          </p:nvPr>
        </p:nvSpPr>
        <p:spPr>
          <a:xfrm>
            <a:off x="4675750" y="35865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a:spLocks noGrp="1"/>
          </p:cNvSpPr>
          <p:nvPr>
            <p:ph type="subTitle" idx="1"/>
          </p:nvPr>
        </p:nvSpPr>
        <p:spPr>
          <a:xfrm>
            <a:off x="19362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p:txBody>
      </p:sp>
      <p:sp>
        <p:nvSpPr>
          <p:cNvPr id="188" name="Google Shape;188;p13"/>
          <p:cNvSpPr txBox="1">
            <a:spLocks noGrp="1"/>
          </p:cNvSpPr>
          <p:nvPr>
            <p:ph type="subTitle" idx="8"/>
          </p:nvPr>
        </p:nvSpPr>
        <p:spPr>
          <a:xfrm>
            <a:off x="19362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p:txBody>
      </p:sp>
      <p:sp>
        <p:nvSpPr>
          <p:cNvPr id="189" name="Google Shape;189;p13"/>
          <p:cNvSpPr txBox="1">
            <a:spLocks noGrp="1"/>
          </p:cNvSpPr>
          <p:nvPr>
            <p:ph type="subTitle" idx="9"/>
          </p:nvPr>
        </p:nvSpPr>
        <p:spPr>
          <a:xfrm>
            <a:off x="19362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p:txBody>
      </p:sp>
      <p:sp>
        <p:nvSpPr>
          <p:cNvPr id="190" name="Google Shape;190;p13"/>
          <p:cNvSpPr txBox="1">
            <a:spLocks noGrp="1"/>
          </p:cNvSpPr>
          <p:nvPr>
            <p:ph type="subTitle" idx="13"/>
          </p:nvPr>
        </p:nvSpPr>
        <p:spPr>
          <a:xfrm>
            <a:off x="54104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p:txBody>
      </p:sp>
      <p:sp>
        <p:nvSpPr>
          <p:cNvPr id="191" name="Google Shape;191;p13"/>
          <p:cNvSpPr txBox="1">
            <a:spLocks noGrp="1"/>
          </p:cNvSpPr>
          <p:nvPr>
            <p:ph type="subTitle" idx="14"/>
          </p:nvPr>
        </p:nvSpPr>
        <p:spPr>
          <a:xfrm>
            <a:off x="54104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p:txBody>
      </p:sp>
      <p:sp>
        <p:nvSpPr>
          <p:cNvPr id="192" name="Google Shape;192;p13"/>
          <p:cNvSpPr txBox="1">
            <a:spLocks noGrp="1"/>
          </p:cNvSpPr>
          <p:nvPr>
            <p:ph type="subTitle" idx="15"/>
          </p:nvPr>
        </p:nvSpPr>
        <p:spPr>
          <a:xfrm>
            <a:off x="54104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p:txBody>
      </p:sp>
      <p:pic>
        <p:nvPicPr>
          <p:cNvPr id="193" name="Google Shape;193;p13"/>
          <p:cNvPicPr preferRelativeResize="0"/>
          <p:nvPr/>
        </p:nvPicPr>
        <p:blipFill>
          <a:blip r:embed="rId2">
            <a:alphaModFix amt="70000"/>
          </a:blip>
          <a:stretch>
            <a:fillRect/>
          </a:stretch>
        </p:blipFill>
        <p:spPr>
          <a:xfrm>
            <a:off x="7551772" y="3718088"/>
            <a:ext cx="3215149" cy="3340774"/>
          </a:xfrm>
          <a:prstGeom prst="rect">
            <a:avLst/>
          </a:prstGeom>
          <a:noFill/>
          <a:ln>
            <a:noFill/>
          </a:ln>
        </p:spPr>
      </p:pic>
      <p:grpSp>
        <p:nvGrpSpPr>
          <p:cNvPr id="194" name="Google Shape;194;p13"/>
          <p:cNvGrpSpPr/>
          <p:nvPr/>
        </p:nvGrpSpPr>
        <p:grpSpPr>
          <a:xfrm>
            <a:off x="7281727" y="-763938"/>
            <a:ext cx="1303432" cy="1303432"/>
            <a:chOff x="-146075" y="3670850"/>
            <a:chExt cx="2493175" cy="2493175"/>
          </a:xfrm>
        </p:grpSpPr>
        <p:sp>
          <p:nvSpPr>
            <p:cNvPr id="195" name="Google Shape;195;p13"/>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13"/>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13"/>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13"/>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 name="Google Shape;199;p13"/>
          <p:cNvGrpSpPr/>
          <p:nvPr/>
        </p:nvGrpSpPr>
        <p:grpSpPr>
          <a:xfrm rot="5400000">
            <a:off x="112377" y="3973800"/>
            <a:ext cx="352108" cy="1260383"/>
            <a:chOff x="8254727" y="-90700"/>
            <a:chExt cx="352108" cy="1260383"/>
          </a:xfrm>
        </p:grpSpPr>
        <p:sp>
          <p:nvSpPr>
            <p:cNvPr id="200" name="Google Shape;200;p1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1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1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BLANK_1_1_1_1_1_1_1">
    <p:spTree>
      <p:nvGrpSpPr>
        <p:cNvPr id="1" name="Shape 203"/>
        <p:cNvGrpSpPr/>
        <p:nvPr/>
      </p:nvGrpSpPr>
      <p:grpSpPr>
        <a:xfrm>
          <a:off x="0" y="0"/>
          <a:ext cx="0" cy="0"/>
          <a:chOff x="0" y="0"/>
          <a:chExt cx="0" cy="0"/>
        </a:xfrm>
      </p:grpSpPr>
      <p:sp>
        <p:nvSpPr>
          <p:cNvPr id="204" name="Google Shape;204;p1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1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1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1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1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1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13" name="Google Shape;213;p1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sp>
        <p:nvSpPr>
          <p:cNvPr id="214" name="Google Shape;214;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15" name="9Slide.vn - 2019"/>
          <p:cNvSpPr txBox="1"/>
          <p:nvPr userDrawn="1"/>
        </p:nvSpPr>
        <p:spPr>
          <a:xfrm>
            <a:off x="0" y="-1512332"/>
            <a:ext cx="9144000" cy="369332"/>
          </a:xfrm>
          <a:prstGeom prst="rect">
            <a:avLst/>
          </a:prstGeom>
          <a:noFill/>
        </p:spPr>
        <p:txBody>
          <a:bodyPr vert="horz" rtlCol="0">
            <a:spAutoFit/>
          </a:bodyPr>
          <a:lstStyle/>
          <a:p>
            <a:pPr algn="ctr"/>
            <a:r>
              <a:rPr lang="en-US" sz="1800">
                <a:solidFill>
                  <a:srgbClr val="CFCFCF"/>
                </a:solidFill>
              </a:rPr>
              <a:t>www.9slide.vn</a:t>
            </a:r>
            <a:endParaRPr lang="en-US" sz="1800">
              <a:solidFill>
                <a:srgbClr val="CFCFCF"/>
              </a:solidFill>
            </a:endParaRPr>
          </a:p>
        </p:txBody>
      </p:sp>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9pPr>
          </a:lstStyle>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Medium" panose="00000600000000000000"/>
              <a:buChar char="●"/>
              <a:defRPr sz="1200">
                <a:solidFill>
                  <a:schemeClr val="dk1"/>
                </a:solidFill>
                <a:latin typeface="Barlow Medium" panose="00000600000000000000"/>
                <a:ea typeface="Barlow Medium" panose="00000600000000000000"/>
                <a:cs typeface="Barlow Medium" panose="00000600000000000000"/>
                <a:sym typeface="Barlow Medium" panose="00000600000000000000"/>
              </a:defRPr>
            </a:lvl1pPr>
            <a:lvl2pPr marL="914400" lvl="1" indent="-304800">
              <a:lnSpc>
                <a:spcPct val="100000"/>
              </a:lnSpc>
              <a:spcBef>
                <a:spcPts val="0"/>
              </a:spcBef>
              <a:spcAft>
                <a:spcPts val="0"/>
              </a:spcAft>
              <a:buClr>
                <a:schemeClr val="dk1"/>
              </a:buClr>
              <a:buSzPts val="1200"/>
              <a:buFont typeface="Barlow Medium" panose="00000600000000000000"/>
              <a:buChar char="○"/>
              <a:defRPr sz="1200">
                <a:solidFill>
                  <a:schemeClr val="dk1"/>
                </a:solidFill>
                <a:latin typeface="Barlow Medium" panose="00000600000000000000"/>
                <a:ea typeface="Barlow Medium" panose="00000600000000000000"/>
                <a:cs typeface="Barlow Medium" panose="00000600000000000000"/>
                <a:sym typeface="Barlow Medium" panose="00000600000000000000"/>
              </a:defRPr>
            </a:lvl2pPr>
            <a:lvl3pPr marL="1371600" lvl="2" indent="-304800">
              <a:lnSpc>
                <a:spcPct val="100000"/>
              </a:lnSpc>
              <a:spcBef>
                <a:spcPts val="0"/>
              </a:spcBef>
              <a:spcAft>
                <a:spcPts val="0"/>
              </a:spcAft>
              <a:buClr>
                <a:schemeClr val="dk1"/>
              </a:buClr>
              <a:buSzPts val="1200"/>
              <a:buFont typeface="Barlow Medium" panose="00000600000000000000"/>
              <a:buChar char="■"/>
              <a:defRPr sz="1200">
                <a:solidFill>
                  <a:schemeClr val="dk1"/>
                </a:solidFill>
                <a:latin typeface="Barlow Medium" panose="00000600000000000000"/>
                <a:ea typeface="Barlow Medium" panose="00000600000000000000"/>
                <a:cs typeface="Barlow Medium" panose="00000600000000000000"/>
                <a:sym typeface="Barlow Medium" panose="00000600000000000000"/>
              </a:defRPr>
            </a:lvl3pPr>
            <a:lvl4pPr marL="1828800" lvl="3" indent="-304800">
              <a:lnSpc>
                <a:spcPct val="100000"/>
              </a:lnSpc>
              <a:spcBef>
                <a:spcPts val="0"/>
              </a:spcBef>
              <a:spcAft>
                <a:spcPts val="0"/>
              </a:spcAft>
              <a:buClr>
                <a:schemeClr val="dk1"/>
              </a:buClr>
              <a:buSzPts val="1200"/>
              <a:buFont typeface="Barlow Medium" panose="00000600000000000000"/>
              <a:buChar char="●"/>
              <a:defRPr sz="1200">
                <a:solidFill>
                  <a:schemeClr val="dk1"/>
                </a:solidFill>
                <a:latin typeface="Barlow Medium" panose="00000600000000000000"/>
                <a:ea typeface="Barlow Medium" panose="00000600000000000000"/>
                <a:cs typeface="Barlow Medium" panose="00000600000000000000"/>
                <a:sym typeface="Barlow Medium" panose="00000600000000000000"/>
              </a:defRPr>
            </a:lvl4pPr>
            <a:lvl5pPr marL="2286000" lvl="4" indent="-304800">
              <a:lnSpc>
                <a:spcPct val="100000"/>
              </a:lnSpc>
              <a:spcBef>
                <a:spcPts val="0"/>
              </a:spcBef>
              <a:spcAft>
                <a:spcPts val="0"/>
              </a:spcAft>
              <a:buClr>
                <a:schemeClr val="dk1"/>
              </a:buClr>
              <a:buSzPts val="1200"/>
              <a:buFont typeface="Barlow Medium" panose="00000600000000000000"/>
              <a:buChar char="○"/>
              <a:defRPr sz="1200">
                <a:solidFill>
                  <a:schemeClr val="dk1"/>
                </a:solidFill>
                <a:latin typeface="Barlow Medium" panose="00000600000000000000"/>
                <a:ea typeface="Barlow Medium" panose="00000600000000000000"/>
                <a:cs typeface="Barlow Medium" panose="00000600000000000000"/>
                <a:sym typeface="Barlow Medium" panose="00000600000000000000"/>
              </a:defRPr>
            </a:lvl5pPr>
            <a:lvl6pPr marL="2743200" lvl="5" indent="-304800">
              <a:lnSpc>
                <a:spcPct val="100000"/>
              </a:lnSpc>
              <a:spcBef>
                <a:spcPts val="0"/>
              </a:spcBef>
              <a:spcAft>
                <a:spcPts val="0"/>
              </a:spcAft>
              <a:buClr>
                <a:schemeClr val="dk1"/>
              </a:buClr>
              <a:buSzPts val="1200"/>
              <a:buFont typeface="Barlow Medium" panose="00000600000000000000"/>
              <a:buChar char="■"/>
              <a:defRPr sz="1200">
                <a:solidFill>
                  <a:schemeClr val="dk1"/>
                </a:solidFill>
                <a:latin typeface="Barlow Medium" panose="00000600000000000000"/>
                <a:ea typeface="Barlow Medium" panose="00000600000000000000"/>
                <a:cs typeface="Barlow Medium" panose="00000600000000000000"/>
                <a:sym typeface="Barlow Medium" panose="00000600000000000000"/>
              </a:defRPr>
            </a:lvl6pPr>
            <a:lvl7pPr marL="3200400" lvl="6" indent="-304800">
              <a:lnSpc>
                <a:spcPct val="100000"/>
              </a:lnSpc>
              <a:spcBef>
                <a:spcPts val="0"/>
              </a:spcBef>
              <a:spcAft>
                <a:spcPts val="0"/>
              </a:spcAft>
              <a:buClr>
                <a:schemeClr val="dk1"/>
              </a:buClr>
              <a:buSzPts val="1200"/>
              <a:buFont typeface="Barlow Medium" panose="00000600000000000000"/>
              <a:buChar char="●"/>
              <a:defRPr sz="1200">
                <a:solidFill>
                  <a:schemeClr val="dk1"/>
                </a:solidFill>
                <a:latin typeface="Barlow Medium" panose="00000600000000000000"/>
                <a:ea typeface="Barlow Medium" panose="00000600000000000000"/>
                <a:cs typeface="Barlow Medium" panose="00000600000000000000"/>
                <a:sym typeface="Barlow Medium" panose="00000600000000000000"/>
              </a:defRPr>
            </a:lvl7pPr>
            <a:lvl8pPr marL="3657600" lvl="7" indent="-304800">
              <a:lnSpc>
                <a:spcPct val="100000"/>
              </a:lnSpc>
              <a:spcBef>
                <a:spcPts val="0"/>
              </a:spcBef>
              <a:spcAft>
                <a:spcPts val="0"/>
              </a:spcAft>
              <a:buClr>
                <a:schemeClr val="dk1"/>
              </a:buClr>
              <a:buSzPts val="1200"/>
              <a:buFont typeface="Barlow Medium" panose="00000600000000000000"/>
              <a:buChar char="○"/>
              <a:defRPr sz="1200">
                <a:solidFill>
                  <a:schemeClr val="dk1"/>
                </a:solidFill>
                <a:latin typeface="Barlow Medium" panose="00000600000000000000"/>
                <a:ea typeface="Barlow Medium" panose="00000600000000000000"/>
                <a:cs typeface="Barlow Medium" panose="00000600000000000000"/>
                <a:sym typeface="Barlow Medium" panose="00000600000000000000"/>
              </a:defRPr>
            </a:lvl8pPr>
            <a:lvl9pPr marL="4114800" lvl="8" indent="-304800">
              <a:lnSpc>
                <a:spcPct val="100000"/>
              </a:lnSpc>
              <a:spcBef>
                <a:spcPts val="0"/>
              </a:spcBef>
              <a:spcAft>
                <a:spcPts val="0"/>
              </a:spcAft>
              <a:buClr>
                <a:schemeClr val="dk1"/>
              </a:buClr>
              <a:buSzPts val="1200"/>
              <a:buFont typeface="Barlow Medium" panose="00000600000000000000"/>
              <a:buChar char="■"/>
              <a:defRPr sz="1200">
                <a:solidFill>
                  <a:schemeClr val="dk1"/>
                </a:solidFill>
                <a:latin typeface="Barlow Medium" panose="00000600000000000000"/>
                <a:ea typeface="Barlow Medium" panose="00000600000000000000"/>
                <a:cs typeface="Barlow Medium" panose="00000600000000000000"/>
                <a:sym typeface="Barlow Medium" panose="000006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9.xml"/><Relationship Id="rId1"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9.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9.xml"/><Relationship Id="rId1"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9.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9.xml"/><Relationship Id="rId2" Type="http://schemas.openxmlformats.org/officeDocument/2006/relationships/tags" Target="../tags/tag2.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9.xml"/><Relationship Id="rId2" Type="http://schemas.openxmlformats.org/officeDocument/2006/relationships/tags" Target="../tags/tag4.xml"/><Relationship Id="rId1" Type="http://schemas.openxmlformats.org/officeDocument/2006/relationships/tags" Target="../tags/tag3.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microsoft.com/office/2007/relationships/hdphoto" Target="../media/image9.wdp"/><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9.xml"/><Relationship Id="rId2" Type="http://schemas.microsoft.com/office/2007/relationships/hdphoto" Target="../media/image16.wdp"/><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103" name="Google Shape;103;p13"/>
          <p:cNvSpPr txBox="1"/>
          <p:nvPr/>
        </p:nvSpPr>
        <p:spPr>
          <a:xfrm>
            <a:off x="1600200" y="361950"/>
            <a:ext cx="6650355" cy="876300"/>
          </a:xfrm>
          <a:prstGeom prst="rect">
            <a:avLst/>
          </a:prstGeom>
          <a:noFill/>
          <a:ln>
            <a:noFill/>
          </a:ln>
        </p:spPr>
        <p:txBody>
          <a:bodyPr spcFirstLastPara="1" wrap="square" lIns="0" tIns="0" rIns="0" bIns="0" anchor="t" anchorCtr="0">
            <a:noAutofit/>
          </a:bodyPr>
          <a:lstStyle/>
          <a:p>
            <a:pPr marL="0" marR="0" lvl="0" indent="0" algn="ctr" rtl="0">
              <a:lnSpc>
                <a:spcPct val="80000"/>
              </a:lnSpc>
              <a:spcBef>
                <a:spcPts val="0"/>
              </a:spcBef>
              <a:spcAft>
                <a:spcPts val="0"/>
              </a:spcAft>
              <a:buNone/>
            </a:pPr>
            <a:r>
              <a:rPr lang="en-US" sz="1600" b="1" i="0" u="none" strike="noStrike" cap="none">
                <a:ln/>
                <a:solidFill>
                  <a:schemeClr val="bg1">
                    <a:lumMod val="10000"/>
                  </a:schemeClr>
                </a:solidFill>
                <a:effectLst>
                  <a:outerShdw blurRad="38100" dist="19050" dir="2700000" algn="tl" rotWithShape="0">
                    <a:schemeClr val="dk1">
                      <a:lumMod val="50000"/>
                      <a:alpha val="40000"/>
                    </a:schemeClr>
                  </a:outerShdw>
                </a:effectLst>
                <a:latin typeface="Arial" panose="020B0604020202020204" pitchFamily="34" charset="0"/>
                <a:ea typeface="Red Hat Display" panose="02010303040201060303"/>
                <a:cs typeface="Arial" panose="020B0604020202020204" pitchFamily="34" charset="0"/>
                <a:sym typeface="Red Hat Display" panose="02010303040201060303"/>
              </a:rPr>
              <a:t>BÁO CÁO THỰC TẬP ĐỒ ÁN CHUYÊN NGÀNH</a:t>
            </a:r>
            <a:endParaRPr lang="en-US" sz="1600" b="1" i="0" u="none" strike="noStrike" cap="none">
              <a:ln/>
              <a:solidFill>
                <a:schemeClr val="bg1">
                  <a:lumMod val="10000"/>
                </a:schemeClr>
              </a:solidFill>
              <a:effectLst>
                <a:outerShdw blurRad="38100" dist="19050" dir="2700000" algn="tl" rotWithShape="0">
                  <a:schemeClr val="dk1">
                    <a:lumMod val="50000"/>
                    <a:alpha val="40000"/>
                  </a:schemeClr>
                </a:outerShdw>
              </a:effectLst>
              <a:latin typeface="Arial" panose="020B0604020202020204" pitchFamily="34" charset="0"/>
              <a:ea typeface="Red Hat Display" panose="02010303040201060303"/>
              <a:cs typeface="Arial" panose="020B0604020202020204" pitchFamily="34" charset="0"/>
              <a:sym typeface="Red Hat Display" panose="02010303040201060303"/>
            </a:endParaRPr>
          </a:p>
        </p:txBody>
      </p:sp>
      <p:sp>
        <p:nvSpPr>
          <p:cNvPr id="108" name="Google Shape;108;p13"/>
          <p:cNvSpPr txBox="1"/>
          <p:nvPr/>
        </p:nvSpPr>
        <p:spPr>
          <a:xfrm>
            <a:off x="-76200" y="3333750"/>
            <a:ext cx="4457065" cy="558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300" b="1" i="0" u="none" strike="noStrike" cap="none">
                <a:solidFill>
                  <a:schemeClr val="bg1">
                    <a:lumMod val="10000"/>
                  </a:schemeClr>
                </a:solidFill>
                <a:latin typeface="+mj-lt"/>
                <a:ea typeface="Red Hat Display" panose="02010303040201060303"/>
                <a:cs typeface="+mj-lt"/>
                <a:sym typeface="Red Hat Display" panose="02010303040201060303"/>
              </a:rPr>
              <a:t>GIẢNG VIÊN HƯỚNG DẪN: </a:t>
            </a:r>
            <a:endParaRPr lang="en-US" sz="1300" b="1" i="0" u="none" strike="noStrike" cap="none">
              <a:solidFill>
                <a:schemeClr val="bg1">
                  <a:lumMod val="10000"/>
                </a:schemeClr>
              </a:solidFill>
              <a:latin typeface="+mj-lt"/>
              <a:ea typeface="Red Hat Display" panose="02010303040201060303"/>
              <a:cs typeface="+mj-lt"/>
              <a:sym typeface="Red Hat Display" panose="02010303040201060303"/>
            </a:endParaRPr>
          </a:p>
          <a:p>
            <a:pPr marL="0" marR="0" lvl="0" indent="0" algn="ctr" rtl="0">
              <a:lnSpc>
                <a:spcPct val="140000"/>
              </a:lnSpc>
              <a:spcBef>
                <a:spcPts val="0"/>
              </a:spcBef>
              <a:spcAft>
                <a:spcPts val="0"/>
              </a:spcAft>
              <a:buNone/>
            </a:pPr>
            <a:r>
              <a:rPr lang="en-US" sz="1300" b="1" i="0" u="none" strike="noStrike" cap="none">
                <a:solidFill>
                  <a:schemeClr val="bg1">
                    <a:lumMod val="10000"/>
                  </a:schemeClr>
                </a:solidFill>
                <a:latin typeface="+mj-lt"/>
                <a:ea typeface="Red Hat Display" panose="02010303040201060303"/>
                <a:cs typeface="+mj-lt"/>
                <a:sym typeface="Red Hat Display" panose="02010303040201060303"/>
              </a:rPr>
              <a:t>PHẠM THỊ TRÚC MAI</a:t>
            </a:r>
            <a:endParaRPr lang="en-US" sz="1300" b="1" i="0" u="none" strike="noStrike" cap="none">
              <a:solidFill>
                <a:schemeClr val="bg1">
                  <a:lumMod val="10000"/>
                </a:schemeClr>
              </a:solidFill>
              <a:latin typeface="+mj-lt"/>
              <a:ea typeface="Red Hat Display" panose="02010303040201060303"/>
              <a:cs typeface="+mj-lt"/>
              <a:sym typeface="Red Hat Display" panose="02010303040201060303"/>
            </a:endParaRPr>
          </a:p>
        </p:txBody>
      </p:sp>
      <p:sp>
        <p:nvSpPr>
          <p:cNvPr id="109" name="Google Shape;109;p13"/>
          <p:cNvSpPr txBox="1"/>
          <p:nvPr/>
        </p:nvSpPr>
        <p:spPr>
          <a:xfrm>
            <a:off x="358983" y="9650730"/>
            <a:ext cx="2770510" cy="34417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1600" b="1" i="0" u="none" strike="noStrike" cap="none">
                <a:solidFill>
                  <a:schemeClr val="bg1">
                    <a:lumMod val="10000"/>
                  </a:schemeClr>
                </a:solidFill>
                <a:latin typeface="Red Hat Display" panose="02010303040201060303"/>
                <a:ea typeface="Red Hat Display" panose="02010303040201060303"/>
                <a:cs typeface="Red Hat Display" panose="02010303040201060303"/>
                <a:sym typeface="Red Hat Display" panose="02010303040201060303"/>
              </a:rPr>
              <a:t>29 - 12 - 2025</a:t>
            </a:r>
            <a:endParaRPr lang="en-US" sz="1600" b="1" i="0" u="none" strike="noStrike" cap="none">
              <a:solidFill>
                <a:schemeClr val="bg1">
                  <a:lumMod val="10000"/>
                </a:schemeClr>
              </a:solidFill>
              <a:latin typeface="Red Hat Display" panose="02010303040201060303"/>
              <a:ea typeface="Red Hat Display" panose="02010303040201060303"/>
              <a:cs typeface="Red Hat Display" panose="02010303040201060303"/>
              <a:sym typeface="Red Hat Display" panose="02010303040201060303"/>
            </a:endParaRPr>
          </a:p>
        </p:txBody>
      </p:sp>
      <p:pic>
        <p:nvPicPr>
          <p:cNvPr id="7" name="Picture 6" descr="Logo_Trường_Đại_học_Trà_Vinh"/>
          <p:cNvPicPr>
            <a:picLocks noChangeAspect="1"/>
          </p:cNvPicPr>
          <p:nvPr/>
        </p:nvPicPr>
        <p:blipFill>
          <a:blip r:embed="rId1"/>
          <a:stretch>
            <a:fillRect/>
          </a:stretch>
        </p:blipFill>
        <p:spPr>
          <a:xfrm>
            <a:off x="228600" y="209550"/>
            <a:ext cx="1534160" cy="1534160"/>
          </a:xfrm>
          <a:prstGeom prst="rect">
            <a:avLst/>
          </a:prstGeom>
        </p:spPr>
      </p:pic>
      <p:sp>
        <p:nvSpPr>
          <p:cNvPr id="8" name="Text Box 7"/>
          <p:cNvSpPr txBox="1"/>
          <p:nvPr/>
        </p:nvSpPr>
        <p:spPr>
          <a:xfrm>
            <a:off x="990600" y="1504950"/>
            <a:ext cx="7601585" cy="387985"/>
          </a:xfrm>
          <a:prstGeom prst="rect">
            <a:avLst/>
          </a:prstGeom>
          <a:noFill/>
        </p:spPr>
        <p:txBody>
          <a:bodyPr wrap="square" rtlCol="0">
            <a:noAutofit/>
          </a:bodyPr>
          <a:p>
            <a:pPr algn="ctr"/>
            <a:r>
              <a:rPr lang="en-US" sz="2000" b="1">
                <a:solidFill>
                  <a:schemeClr val="bg1">
                    <a:lumMod val="10000"/>
                  </a:schemeClr>
                </a:solidFill>
              </a:rPr>
              <a:t>ĐỀ TÀI</a:t>
            </a:r>
            <a:endParaRPr lang="en-US" sz="2000" b="1">
              <a:solidFill>
                <a:schemeClr val="bg1">
                  <a:lumMod val="10000"/>
                </a:schemeClr>
              </a:solidFill>
            </a:endParaRPr>
          </a:p>
          <a:p>
            <a:pPr algn="ctr"/>
            <a:r>
              <a:rPr lang="en-US" sz="2000" b="1">
                <a:solidFill>
                  <a:schemeClr val="bg1">
                    <a:lumMod val="10000"/>
                  </a:schemeClr>
                </a:solidFill>
              </a:rPr>
              <a:t>XÂY DỰNG WEBSITE QUẢN LÝ HOẠT ĐỘNG ĐOÀN THANH NIÊN TRƯỜNG KỸ THUẬT VÀ CÔNG NGHỆ</a:t>
            </a:r>
            <a:endParaRPr lang="en-US" sz="2000" b="1">
              <a:solidFill>
                <a:schemeClr val="bg1">
                  <a:lumMod val="10000"/>
                </a:schemeClr>
              </a:solidFill>
            </a:endParaRPr>
          </a:p>
        </p:txBody>
      </p:sp>
      <p:sp>
        <p:nvSpPr>
          <p:cNvPr id="9" name="Google Shape;108;p13"/>
          <p:cNvSpPr txBox="1"/>
          <p:nvPr/>
        </p:nvSpPr>
        <p:spPr>
          <a:xfrm>
            <a:off x="5181600" y="3257550"/>
            <a:ext cx="4457065" cy="111823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300" b="1" i="0" u="none" strike="noStrike" cap="none">
                <a:solidFill>
                  <a:schemeClr val="bg1">
                    <a:lumMod val="10000"/>
                  </a:schemeClr>
                </a:solidFill>
                <a:latin typeface="+mj-lt"/>
                <a:ea typeface="Red Hat Display" panose="02010303040201060303"/>
                <a:cs typeface="+mj-lt"/>
                <a:sym typeface="Red Hat Display" panose="02010303040201060303"/>
              </a:rPr>
              <a:t>SINH VIÊN THỰC HIỆN: </a:t>
            </a:r>
            <a:endParaRPr lang="en-US" sz="1300" b="1" i="0" u="none" strike="noStrike" cap="none">
              <a:solidFill>
                <a:schemeClr val="bg1">
                  <a:lumMod val="10000"/>
                </a:schemeClr>
              </a:solidFill>
              <a:latin typeface="+mj-lt"/>
              <a:ea typeface="Red Hat Display" panose="02010303040201060303"/>
              <a:cs typeface="+mj-lt"/>
              <a:sym typeface="Red Hat Display" panose="02010303040201060303"/>
            </a:endParaRPr>
          </a:p>
          <a:p>
            <a:pPr marL="0" marR="0" lvl="0" indent="0" algn="ctr" rtl="0">
              <a:lnSpc>
                <a:spcPct val="140000"/>
              </a:lnSpc>
              <a:spcBef>
                <a:spcPts val="0"/>
              </a:spcBef>
              <a:spcAft>
                <a:spcPts val="0"/>
              </a:spcAft>
              <a:buNone/>
            </a:pPr>
            <a:r>
              <a:rPr lang="en-US" sz="1300" b="1" i="0" u="none" strike="noStrike" cap="none">
                <a:solidFill>
                  <a:schemeClr val="bg1">
                    <a:lumMod val="10000"/>
                  </a:schemeClr>
                </a:solidFill>
                <a:latin typeface="+mj-lt"/>
                <a:ea typeface="Red Hat Display" panose="02010303040201060303"/>
                <a:cs typeface="+mj-lt"/>
                <a:sym typeface="Red Hat Display" panose="02010303040201060303"/>
              </a:rPr>
              <a:t>NGUYỄN MINH HẢI ĐĂNG</a:t>
            </a:r>
            <a:endParaRPr lang="en-US" sz="1300" b="1" i="0" u="none" strike="noStrike" cap="none">
              <a:solidFill>
                <a:schemeClr val="bg1">
                  <a:lumMod val="10000"/>
                </a:schemeClr>
              </a:solidFill>
              <a:latin typeface="+mj-lt"/>
              <a:ea typeface="Red Hat Display" panose="02010303040201060303"/>
              <a:cs typeface="+mj-lt"/>
              <a:sym typeface="Red Hat Display" panose="02010303040201060303"/>
            </a:endParaRPr>
          </a:p>
          <a:p>
            <a:pPr marL="0" marR="0" lvl="0" indent="0" algn="ctr" rtl="0">
              <a:lnSpc>
                <a:spcPct val="140000"/>
              </a:lnSpc>
              <a:spcBef>
                <a:spcPts val="0"/>
              </a:spcBef>
              <a:spcAft>
                <a:spcPts val="0"/>
              </a:spcAft>
              <a:buNone/>
            </a:pPr>
            <a:r>
              <a:rPr lang="en-US" sz="1300" b="1" i="0" u="none" strike="noStrike" cap="none">
                <a:solidFill>
                  <a:schemeClr val="bg1">
                    <a:lumMod val="10000"/>
                  </a:schemeClr>
                </a:solidFill>
                <a:latin typeface="+mj-lt"/>
                <a:ea typeface="Red Hat Display" panose="02010303040201060303"/>
                <a:cs typeface="+mj-lt"/>
                <a:sym typeface="Red Hat Display" panose="02010303040201060303"/>
              </a:rPr>
              <a:t>MSSV: 110121181</a:t>
            </a:r>
            <a:endParaRPr lang="en-US" sz="1300" b="1" i="0" u="none" strike="noStrike" cap="none">
              <a:solidFill>
                <a:schemeClr val="bg1">
                  <a:lumMod val="10000"/>
                </a:schemeClr>
              </a:solidFill>
              <a:latin typeface="+mj-lt"/>
              <a:ea typeface="Red Hat Display" panose="02010303040201060303"/>
              <a:cs typeface="+mj-lt"/>
              <a:sym typeface="Red Hat Display" panose="02010303040201060303"/>
            </a:endParaRPr>
          </a:p>
          <a:p>
            <a:pPr marL="0" marR="0" lvl="0" indent="0" algn="ctr" rtl="0">
              <a:lnSpc>
                <a:spcPct val="140000"/>
              </a:lnSpc>
              <a:spcBef>
                <a:spcPts val="0"/>
              </a:spcBef>
              <a:spcAft>
                <a:spcPts val="0"/>
              </a:spcAft>
              <a:buNone/>
            </a:pPr>
            <a:r>
              <a:rPr lang="en-US" sz="1300" b="1" i="0" u="none" strike="noStrike" cap="none">
                <a:solidFill>
                  <a:schemeClr val="bg1">
                    <a:lumMod val="10000"/>
                  </a:schemeClr>
                </a:solidFill>
                <a:latin typeface="+mj-lt"/>
                <a:ea typeface="Red Hat Display" panose="02010303040201060303"/>
                <a:cs typeface="+mj-lt"/>
                <a:sym typeface="Red Hat Display" panose="02010303040201060303"/>
              </a:rPr>
              <a:t>DA21TTA</a:t>
            </a:r>
            <a:endParaRPr lang="en-US" sz="1300" b="1" i="0" u="none" strike="noStrike" cap="none">
              <a:solidFill>
                <a:schemeClr val="bg1">
                  <a:lumMod val="10000"/>
                </a:schemeClr>
              </a:solidFill>
              <a:latin typeface="+mj-lt"/>
              <a:ea typeface="Red Hat Display" panose="02010303040201060303"/>
              <a:cs typeface="+mj-lt"/>
              <a:sym typeface="Red Hat Display" panose="02010303040201060303"/>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p:cNvSpPr>
            <a:spLocks noGrp="1"/>
          </p:cNvSpPr>
          <p:nvPr>
            <p:ph type="title"/>
          </p:nvPr>
        </p:nvSpPr>
        <p:spPr>
          <a:xfrm>
            <a:off x="533400" y="630823"/>
            <a:ext cx="2667000" cy="762000"/>
          </a:xfrm>
        </p:spPr>
        <p:txBody>
          <a:bodyPr/>
          <a:lstStyle/>
          <a:p>
            <a:r>
              <a:rPr lang="en-US" sz="2800" dirty="0">
                <a:solidFill>
                  <a:schemeClr val="bg1">
                    <a:lumMod val="25000"/>
                  </a:schemeClr>
                </a:solidFill>
              </a:rPr>
              <a:t>JavaScript</a:t>
            </a:r>
            <a:endParaRPr lang="en-US" sz="2800" dirty="0">
              <a:solidFill>
                <a:schemeClr val="bg1">
                  <a:lumMod val="25000"/>
                </a:schemeClr>
              </a:solidFill>
            </a:endParaRPr>
          </a:p>
        </p:txBody>
      </p:sp>
      <p:sp>
        <p:nvSpPr>
          <p:cNvPr id="2" name="TextBox 1"/>
          <p:cNvSpPr txBox="1"/>
          <p:nvPr/>
        </p:nvSpPr>
        <p:spPr>
          <a:xfrm>
            <a:off x="533400" y="1885682"/>
            <a:ext cx="5105400" cy="1322070"/>
          </a:xfrm>
          <a:prstGeom prst="rect">
            <a:avLst/>
          </a:prstGeom>
          <a:noFill/>
        </p:spPr>
        <p:txBody>
          <a:bodyPr wrap="square" rtlCol="0">
            <a:spAutoFit/>
          </a:bodyPr>
          <a:lstStyle/>
          <a:p>
            <a:pPr algn="just"/>
            <a:r>
              <a:rPr lang="en-US" altLang="en-US" sz="1600" dirty="0">
                <a:effectLst/>
                <a:latin typeface="#9Slide03 Ralewayv4020 Medium" panose="00000600000000000000" pitchFamily="2" charset="0"/>
                <a:ea typeface="Times New Roman" panose="02020603050405020304" pitchFamily="18" charset="0"/>
              </a:rPr>
              <a:t>JavaScript là ngôn ngữ lập trình phổ biến, </a:t>
            </a:r>
            <a:r>
              <a:rPr lang="" altLang="en-US" sz="1600" dirty="0">
                <a:effectLst/>
                <a:latin typeface="#9Slide03 Ralewayv4020 Medium" panose="00000600000000000000" pitchFamily="2" charset="0"/>
                <a:ea typeface="Times New Roman" panose="02020603050405020304" pitchFamily="18" charset="0"/>
              </a:rPr>
              <a:t>đư</a:t>
            </a:r>
            <a:r>
              <a:rPr lang="en-US" altLang="en-US" sz="1600" dirty="0">
                <a:effectLst/>
                <a:latin typeface="#9Slide03 Ralewayv4020 Medium" panose="00000600000000000000" pitchFamily="2" charset="0"/>
                <a:ea typeface="Times New Roman" panose="02020603050405020304" pitchFamily="18" charset="0"/>
              </a:rPr>
              <a:t>ợc phát triển bởi Brendan Eich vào n</a:t>
            </a:r>
            <a:r>
              <a:rPr lang="" altLang="en-US" sz="1600" dirty="0">
                <a:effectLst/>
                <a:latin typeface="#9Slide03 Ralewayv4020 Medium" panose="00000600000000000000" pitchFamily="2" charset="0"/>
                <a:ea typeface="Times New Roman" panose="02020603050405020304" pitchFamily="18" charset="0"/>
              </a:rPr>
              <a:t>ă</a:t>
            </a:r>
            <a:r>
              <a:rPr lang="en-US" altLang="en-US" sz="1600" dirty="0">
                <a:effectLst/>
                <a:latin typeface="#9Slide03 Ralewayv4020 Medium" panose="00000600000000000000" pitchFamily="2" charset="0"/>
                <a:ea typeface="Times New Roman" panose="02020603050405020304" pitchFamily="18" charset="0"/>
              </a:rPr>
              <a:t>m 1995. Nó cho phép tạo trang web </a:t>
            </a:r>
            <a:r>
              <a:rPr lang="" altLang="en-US" sz="1600" dirty="0">
                <a:effectLst/>
                <a:latin typeface="#9Slide03 Ralewayv4020 Medium" panose="00000600000000000000" pitchFamily="2" charset="0"/>
                <a:ea typeface="Times New Roman" panose="02020603050405020304" pitchFamily="18" charset="0"/>
              </a:rPr>
              <a:t>đ</a:t>
            </a:r>
            <a:r>
              <a:rPr lang="en-US" altLang="en-US" sz="1600" dirty="0">
                <a:effectLst/>
                <a:latin typeface="#9Slide03 Ralewayv4020 Medium" panose="00000600000000000000" pitchFamily="2" charset="0"/>
                <a:ea typeface="Times New Roman" panose="02020603050405020304" pitchFamily="18" charset="0"/>
              </a:rPr>
              <a:t>ộng và t</a:t>
            </a:r>
            <a:r>
              <a:rPr lang="" altLang="en-US" sz="1600" dirty="0">
                <a:effectLst/>
                <a:latin typeface="#9Slide03 Ralewayv4020 Medium" panose="00000600000000000000" pitchFamily="2" charset="0"/>
                <a:ea typeface="Times New Roman" panose="02020603050405020304" pitchFamily="18" charset="0"/>
              </a:rPr>
              <a:t>ư</a:t>
            </a:r>
            <a:r>
              <a:rPr lang="en-US" altLang="en-US" sz="1600" dirty="0">
                <a:effectLst/>
                <a:latin typeface="#9Slide03 Ralewayv4020 Medium" panose="00000600000000000000" pitchFamily="2" charset="0"/>
                <a:ea typeface="Times New Roman" panose="02020603050405020304" pitchFamily="18" charset="0"/>
              </a:rPr>
              <a:t>ơng tác, xử l</a:t>
            </a:r>
            <a:r>
              <a:rPr lang="" altLang="en-US" sz="1600" dirty="0">
                <a:effectLst/>
                <a:latin typeface="#9Slide03 Ralewayv4020 Medium" panose="00000600000000000000" pitchFamily="2" charset="0"/>
                <a:ea typeface="Times New Roman" panose="02020603050405020304" pitchFamily="18" charset="0"/>
              </a:rPr>
              <a:t>ý</a:t>
            </a:r>
            <a:r>
              <a:rPr lang="en-US" altLang="en-US" sz="1600" dirty="0">
                <a:effectLst/>
                <a:latin typeface="#9Slide03 Ralewayv4020 Medium" panose="00000600000000000000" pitchFamily="2" charset="0"/>
                <a:ea typeface="Times New Roman" panose="02020603050405020304" pitchFamily="18" charset="0"/>
              </a:rPr>
              <a:t> sự kiện ng</a:t>
            </a:r>
            <a:r>
              <a:rPr lang="" altLang="en-US" sz="1600" dirty="0">
                <a:effectLst/>
                <a:latin typeface="#9Slide03 Ralewayv4020 Medium" panose="00000600000000000000" pitchFamily="2" charset="0"/>
                <a:ea typeface="Times New Roman" panose="02020603050405020304" pitchFamily="18" charset="0"/>
              </a:rPr>
              <a:t>ư</a:t>
            </a:r>
            <a:r>
              <a:rPr lang="en-US" altLang="en-US" sz="1600" dirty="0">
                <a:effectLst/>
                <a:latin typeface="#9Slide03 Ralewayv4020 Medium" panose="00000600000000000000" pitchFamily="2" charset="0"/>
                <a:ea typeface="Times New Roman" panose="02020603050405020304" pitchFamily="18" charset="0"/>
              </a:rPr>
              <a:t>ời dùng, thay </a:t>
            </a:r>
            <a:r>
              <a:rPr lang="" altLang="en-US" sz="1600" dirty="0">
                <a:effectLst/>
                <a:latin typeface="#9Slide03 Ralewayv4020 Medium" panose="00000600000000000000" pitchFamily="2" charset="0"/>
                <a:ea typeface="Times New Roman" panose="02020603050405020304" pitchFamily="18" charset="0"/>
              </a:rPr>
              <a:t>đ</a:t>
            </a:r>
            <a:r>
              <a:rPr lang="en-US" altLang="en-US" sz="1600" dirty="0">
                <a:effectLst/>
                <a:latin typeface="#9Slide03 Ralewayv4020 Medium" panose="00000600000000000000" pitchFamily="2" charset="0"/>
                <a:ea typeface="Times New Roman" panose="02020603050405020304" pitchFamily="18" charset="0"/>
              </a:rPr>
              <a:t>ổi nội dung trang và gửi yêu cầu tới máy chủ mà không tải lại trang.</a:t>
            </a:r>
            <a:endParaRPr lang="en-US" altLang="en-US" sz="1600" dirty="0">
              <a:effectLst/>
              <a:latin typeface="#9Slide03 Ralewayv4020 Medium" panose="00000600000000000000" pitchFamily="2" charset="0"/>
              <a:ea typeface="Times New Roman" panose="02020603050405020304" pitchFamily="18" charset="0"/>
            </a:endParaRPr>
          </a:p>
        </p:txBody>
      </p:sp>
      <p:pic>
        <p:nvPicPr>
          <p:cNvPr id="5" name="Picture 4"/>
          <p:cNvPicPr/>
          <p:nvPr/>
        </p:nvPicPr>
        <p:blipFill>
          <a:blip r:embed="rId1"/>
          <a:stretch>
            <a:fillRect/>
          </a:stretch>
        </p:blipFill>
        <p:spPr>
          <a:xfrm>
            <a:off x="5562600" y="819150"/>
            <a:ext cx="3590290" cy="3651250"/>
          </a:xfrm>
          <a:prstGeom prst="rect">
            <a:avLst/>
          </a:prstGeom>
        </p:spPr>
      </p:pic>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p:cNvSpPr>
            <a:spLocks noGrp="1"/>
          </p:cNvSpPr>
          <p:nvPr>
            <p:ph type="title"/>
          </p:nvPr>
        </p:nvSpPr>
        <p:spPr>
          <a:xfrm>
            <a:off x="533400" y="630823"/>
            <a:ext cx="2667000" cy="762000"/>
          </a:xfrm>
        </p:spPr>
        <p:txBody>
          <a:bodyPr/>
          <a:lstStyle/>
          <a:p>
            <a:r>
              <a:rPr lang="en-US" sz="2800" dirty="0">
                <a:solidFill>
                  <a:schemeClr val="bg1">
                    <a:lumMod val="25000"/>
                  </a:schemeClr>
                </a:solidFill>
              </a:rPr>
              <a:t>MySQL</a:t>
            </a:r>
            <a:endParaRPr lang="en-US" sz="2800" dirty="0">
              <a:solidFill>
                <a:schemeClr val="bg1">
                  <a:lumMod val="25000"/>
                </a:schemeClr>
              </a:solidFill>
            </a:endParaRPr>
          </a:p>
        </p:txBody>
      </p:sp>
      <p:pic>
        <p:nvPicPr>
          <p:cNvPr id="2052" name="Picture 4"/>
          <p:cNvPicPr>
            <a:picLocks noChangeAspect="1" noChangeArrowheads="1"/>
          </p:cNvPicPr>
          <p:nvPr/>
        </p:nvPicPr>
        <p:blipFill>
          <a:blip r:embed="rId1"/>
          <a:srcRect/>
          <a:stretch>
            <a:fillRect/>
          </a:stretch>
        </p:blipFill>
        <p:spPr bwMode="auto">
          <a:xfrm>
            <a:off x="5791200" y="1392555"/>
            <a:ext cx="3086100" cy="24384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33400" y="1428482"/>
            <a:ext cx="5105400" cy="1815882"/>
          </a:xfrm>
          <a:prstGeom prst="rect">
            <a:avLst/>
          </a:prstGeom>
          <a:noFill/>
        </p:spPr>
        <p:txBody>
          <a:bodyPr wrap="square" rtlCol="0">
            <a:spAutoFit/>
          </a:bodyPr>
          <a:lstStyle/>
          <a:p>
            <a:pPr algn="just"/>
            <a:r>
              <a:rPr lang="vi-VN" sz="1600" dirty="0">
                <a:effectLst/>
                <a:latin typeface="#9Slide03 Ralewayv4020 Medium" panose="00000600000000000000" pitchFamily="2" charset="0"/>
                <a:ea typeface="Times New Roman" panose="02020603050405020304" pitchFamily="18" charset="0"/>
              </a:rPr>
              <a:t>MySQL là một hệ thống quản trị cơ sở dữ liệu mã nguồn mở viết tắt RDBMS phổ biến nhất thế giới và được các nhà phát triển rất ưa chuộng trong quá trình phát triển ứng dụng. Hoạt động theo mô hình Client – Server. MySQL quản lý dữ liệu thông qua các cơ sở dữ liệu và mỗi cơ sở dữ liệu có nhiều bảng quan hệ chứa dữ liệu.</a:t>
            </a:r>
            <a:endParaRPr lang="vi-VN" sz="1600" dirty="0">
              <a:effectLst/>
              <a:latin typeface="#9Slide03 Ralewayv4020 Medium" panose="00000600000000000000" pitchFamily="2" charset="0"/>
              <a:ea typeface="Times New Roman" panose="02020603050405020304" pitchFamily="18" charset="0"/>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dirty="0">
                <a:solidFill>
                  <a:schemeClr val="bg1">
                    <a:lumMod val="25000"/>
                  </a:schemeClr>
                </a:solidFill>
              </a:rPr>
              <a:t>HIỆN THỰC HÓA NGHIÊN CỨU</a:t>
            </a:r>
            <a:endParaRPr lang="en-US" sz="4400" dirty="0">
              <a:solidFill>
                <a:schemeClr val="bg1">
                  <a:lumMod val="25000"/>
                </a:schemeClr>
              </a:solidFill>
            </a:endParaRPr>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rgbClr val="0070C0"/>
                </a:solidFill>
              </a:rPr>
              <a:t>03</a:t>
            </a:r>
            <a:endParaRPr dirty="0">
              <a:solidFill>
                <a:srgbClr val="0070C0"/>
              </a:solidFill>
            </a:endParaRPr>
          </a:p>
        </p:txBody>
      </p:sp>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76" name="Google Shape;476;p33"/>
          <p:cNvPicPr preferRelativeResize="0"/>
          <p:nvPr/>
        </p:nvPicPr>
        <p:blipFill rotWithShape="1">
          <a:blip r:embed="rId1"/>
          <a:srcRect l="7385" t="28457" r="8019" b="34736"/>
          <a:stretch>
            <a:fillRect/>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 name="Picture Placeholder 4"/>
          <p:cNvPicPr>
            <a:picLocks noGrp="1" noChangeAspect="1"/>
          </p:cNvPicPr>
          <p:nvPr>
            <p:ph type="pic" idx="3"/>
          </p:nvPr>
        </p:nvPicPr>
        <p:blipFill>
          <a:blip r:embed="rId2"/>
          <a:srcRect l="16035" r="16035"/>
          <a:stretch>
            <a:fillRect/>
          </a:stretch>
        </p:blipFill>
        <p:spPr/>
      </p:pic>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p:cNvSpPr>
            <a:spLocks noGrp="1"/>
          </p:cNvSpPr>
          <p:nvPr>
            <p:ph type="title"/>
          </p:nvPr>
        </p:nvSpPr>
        <p:spPr>
          <a:xfrm>
            <a:off x="3200400" y="361950"/>
            <a:ext cx="2743200" cy="762000"/>
          </a:xfrm>
        </p:spPr>
        <p:txBody>
          <a:bodyPr/>
          <a:lstStyle/>
          <a:p>
            <a:pPr algn="ctr"/>
            <a:r>
              <a:rPr lang="en-US" sz="2000" dirty="0">
                <a:solidFill>
                  <a:schemeClr val="bg1">
                    <a:lumMod val="25000"/>
                  </a:schemeClr>
                </a:solidFill>
              </a:rPr>
              <a:t>MÔ TẢ HỆ THỐNG</a:t>
            </a:r>
            <a:endParaRPr lang="en-US" sz="2000" dirty="0">
              <a:solidFill>
                <a:schemeClr val="bg1">
                  <a:lumMod val="25000"/>
                </a:schemeClr>
              </a:solidFill>
            </a:endParaRPr>
          </a:p>
        </p:txBody>
      </p:sp>
      <p:sp>
        <p:nvSpPr>
          <p:cNvPr id="3" name="TextBox 2"/>
          <p:cNvSpPr txBox="1"/>
          <p:nvPr/>
        </p:nvSpPr>
        <p:spPr>
          <a:xfrm>
            <a:off x="495300" y="895350"/>
            <a:ext cx="8153400" cy="3335655"/>
          </a:xfrm>
          <a:prstGeom prst="rect">
            <a:avLst/>
          </a:prstGeom>
          <a:noFill/>
        </p:spPr>
        <p:txBody>
          <a:bodyPr wrap="square" rtlCol="0">
            <a:spAutoFit/>
          </a:bodyPr>
          <a:lstStyle/>
          <a:p>
            <a:pPr indent="457200" algn="just">
              <a:lnSpc>
                <a:spcPct val="120000"/>
              </a:lnSpc>
            </a:pPr>
            <a:r>
              <a:rPr lang="en-US" altLang="en-US" sz="1600" dirty="0">
                <a:latin typeface="#9Slide03 Ralewayv4020 Medium" panose="00000600000000000000" pitchFamily="2" charset="0"/>
                <a:ea typeface="Times New Roman" panose="02020603050405020304" pitchFamily="18" charset="0"/>
              </a:rPr>
              <a:t>Website quản l</a:t>
            </a:r>
            <a:r>
              <a:rPr lang="" altLang="en-US" sz="1600" dirty="0">
                <a:latin typeface="#9Slide03 Ralewayv4020 Medium" panose="00000600000000000000" pitchFamily="2" charset="0"/>
                <a:ea typeface="Times New Roman" panose="02020603050405020304" pitchFamily="18" charset="0"/>
              </a:rPr>
              <a:t>ý</a:t>
            </a:r>
            <a:r>
              <a:rPr lang="en-US" altLang="en-US" sz="1600" dirty="0">
                <a:latin typeface="#9Slide03 Ralewayv4020 Medium" panose="00000600000000000000" pitchFamily="2" charset="0"/>
                <a:ea typeface="Times New Roman" panose="02020603050405020304" pitchFamily="18" charset="0"/>
              </a:rPr>
              <a:t> hoạt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ộng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oàn Thanh Niên cung cấp các chức n</a:t>
            </a:r>
            <a:r>
              <a:rPr lang="" altLang="en-US" sz="1600" dirty="0">
                <a:latin typeface="#9Slide03 Ralewayv4020 Medium" panose="00000600000000000000" pitchFamily="2" charset="0"/>
                <a:ea typeface="Times New Roman" panose="02020603050405020304" pitchFamily="18" charset="0"/>
              </a:rPr>
              <a:t>ă</a:t>
            </a:r>
            <a:r>
              <a:rPr lang="en-US" altLang="en-US" sz="1600" dirty="0">
                <a:latin typeface="#9Slide03 Ralewayv4020 Medium" panose="00000600000000000000" pitchFamily="2" charset="0"/>
                <a:ea typeface="Times New Roman" panose="02020603050405020304" pitchFamily="18" charset="0"/>
              </a:rPr>
              <a:t>ng chính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ể ng</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ời dùng và quản trị viên có thể tham gia và quản l</a:t>
            </a:r>
            <a:r>
              <a:rPr lang="" altLang="en-US" sz="1600" dirty="0">
                <a:latin typeface="#9Slide03 Ralewayv4020 Medium" panose="00000600000000000000" pitchFamily="2" charset="0"/>
                <a:ea typeface="Times New Roman" panose="02020603050405020304" pitchFamily="18" charset="0"/>
              </a:rPr>
              <a:t>ý</a:t>
            </a:r>
            <a:r>
              <a:rPr lang="en-US" altLang="en-US" sz="1600" dirty="0">
                <a:latin typeface="#9Slide03 Ralewayv4020 Medium" panose="00000600000000000000" pitchFamily="2" charset="0"/>
                <a:ea typeface="Times New Roman" panose="02020603050405020304" pitchFamily="18" charset="0"/>
              </a:rPr>
              <a:t> các hoạt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ộng của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oàn. Ng</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ời dùng có thể </a:t>
            </a:r>
            <a:r>
              <a:rPr lang="" altLang="en-US" sz="1600" dirty="0">
                <a:latin typeface="#9Slide03 Ralewayv4020 Medium" panose="00000600000000000000" pitchFamily="2" charset="0"/>
                <a:ea typeface="Times New Roman" panose="02020603050405020304" pitchFamily="18" charset="0"/>
              </a:rPr>
              <a:t>đă</a:t>
            </a:r>
            <a:r>
              <a:rPr lang="en-US" altLang="en-US" sz="1600" dirty="0">
                <a:latin typeface="#9Slide03 Ralewayv4020 Medium" panose="00000600000000000000" pitchFamily="2" charset="0"/>
                <a:ea typeface="Times New Roman" panose="02020603050405020304" pitchFamily="18" charset="0"/>
              </a:rPr>
              <a:t>ng k</a:t>
            </a:r>
            <a:r>
              <a:rPr lang="" altLang="en-US" sz="1600" dirty="0">
                <a:latin typeface="#9Slide03 Ralewayv4020 Medium" panose="00000600000000000000" pitchFamily="2" charset="0"/>
                <a:ea typeface="Times New Roman" panose="02020603050405020304" pitchFamily="18" charset="0"/>
              </a:rPr>
              <a:t>ý</a:t>
            </a:r>
            <a:r>
              <a:rPr lang="en-US" altLang="en-US" sz="1600" dirty="0">
                <a:latin typeface="#9Slide03 Ralewayv4020 Medium" panose="00000600000000000000" pitchFamily="2" charset="0"/>
                <a:ea typeface="Times New Roman" panose="02020603050405020304" pitchFamily="18" charset="0"/>
              </a:rPr>
              <a:t> tài khoản, </a:t>
            </a:r>
            <a:r>
              <a:rPr lang="" altLang="en-US" sz="1600" dirty="0">
                <a:latin typeface="#9Slide03 Ralewayv4020 Medium" panose="00000600000000000000" pitchFamily="2" charset="0"/>
                <a:ea typeface="Times New Roman" panose="02020603050405020304" pitchFamily="18" charset="0"/>
              </a:rPr>
              <a:t>đă</a:t>
            </a:r>
            <a:r>
              <a:rPr lang="en-US" altLang="en-US" sz="1600" dirty="0">
                <a:latin typeface="#9Slide03 Ralewayv4020 Medium" panose="00000600000000000000" pitchFamily="2" charset="0"/>
                <a:ea typeface="Times New Roman" panose="02020603050405020304" pitchFamily="18" charset="0"/>
              </a:rPr>
              <a:t>ng nhập, và cập nhật thông tin cá nhân. Tài khoản bao gồm mã ng</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ời dùng, tên, email và vai trò. Ng</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ời dùng có thể </a:t>
            </a:r>
            <a:r>
              <a:rPr lang="" altLang="en-US" sz="1600" dirty="0">
                <a:latin typeface="#9Slide03 Ralewayv4020 Medium" panose="00000600000000000000" pitchFamily="2" charset="0"/>
                <a:ea typeface="Times New Roman" panose="02020603050405020304" pitchFamily="18" charset="0"/>
              </a:rPr>
              <a:t>đă</a:t>
            </a:r>
            <a:r>
              <a:rPr lang="en-US" altLang="en-US" sz="1600" dirty="0">
                <a:latin typeface="#9Slide03 Ralewayv4020 Medium" panose="00000600000000000000" pitchFamily="2" charset="0"/>
                <a:ea typeface="Times New Roman" panose="02020603050405020304" pitchFamily="18" charset="0"/>
              </a:rPr>
              <a:t>ng k</a:t>
            </a:r>
            <a:r>
              <a:rPr lang="" altLang="en-US" sz="1600" dirty="0">
                <a:latin typeface="#9Slide03 Ralewayv4020 Medium" panose="00000600000000000000" pitchFamily="2" charset="0"/>
                <a:ea typeface="Times New Roman" panose="02020603050405020304" pitchFamily="18" charset="0"/>
              </a:rPr>
              <a:t>ý</a:t>
            </a:r>
            <a:r>
              <a:rPr lang="en-US" altLang="en-US" sz="1600" dirty="0">
                <a:latin typeface="#9Slide03 Ralewayv4020 Medium" panose="00000600000000000000" pitchFamily="2" charset="0"/>
                <a:ea typeface="Times New Roman" panose="02020603050405020304" pitchFamily="18" charset="0"/>
              </a:rPr>
              <a:t> tham gia các hoạt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ộng của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oàn, bao gồm phong trào, tình nguyện và các ch</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ơng trình tập huấn. Hệ thống cho phép quản trị viên quản l</a:t>
            </a:r>
            <a:r>
              <a:rPr lang="" altLang="en-US" sz="1600" dirty="0">
                <a:latin typeface="#9Slide03 Ralewayv4020 Medium" panose="00000600000000000000" pitchFamily="2" charset="0"/>
                <a:ea typeface="Times New Roman" panose="02020603050405020304" pitchFamily="18" charset="0"/>
              </a:rPr>
              <a:t>ý</a:t>
            </a:r>
            <a:r>
              <a:rPr lang="en-US" altLang="en-US" sz="1600" dirty="0">
                <a:latin typeface="#9Slide03 Ralewayv4020 Medium" panose="00000600000000000000" pitchFamily="2" charset="0"/>
                <a:ea typeface="Times New Roman" panose="02020603050405020304" pitchFamily="18" charset="0"/>
              </a:rPr>
              <a:t> thông tin tài khoản của thành viên và nhân viên, phân quyền ng</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ời dùng, c</a:t>
            </a:r>
            <a:r>
              <a:rPr lang="" altLang="en-US" sz="1600" dirty="0">
                <a:latin typeface="#9Slide03 Ralewayv4020 Medium" panose="00000600000000000000" pitchFamily="2" charset="0"/>
                <a:ea typeface="Times New Roman" panose="02020603050405020304" pitchFamily="18" charset="0"/>
              </a:rPr>
              <a:t>ũ</a:t>
            </a:r>
            <a:r>
              <a:rPr lang="en-US" altLang="en-US" sz="1600" dirty="0">
                <a:latin typeface="#9Slide03 Ralewayv4020 Medium" panose="00000600000000000000" pitchFamily="2" charset="0"/>
                <a:ea typeface="Times New Roman" panose="02020603050405020304" pitchFamily="18" charset="0"/>
              </a:rPr>
              <a:t>ng nh</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 quản l</a:t>
            </a:r>
            <a:r>
              <a:rPr lang="" altLang="en-US" sz="1600" dirty="0">
                <a:latin typeface="#9Slide03 Ralewayv4020 Medium" panose="00000600000000000000" pitchFamily="2" charset="0"/>
                <a:ea typeface="Times New Roman" panose="02020603050405020304" pitchFamily="18" charset="0"/>
              </a:rPr>
              <a:t>ý</a:t>
            </a:r>
            <a:r>
              <a:rPr lang="en-US" altLang="en-US" sz="1600" dirty="0">
                <a:latin typeface="#9Slide03 Ralewayv4020 Medium" panose="00000600000000000000" pitchFamily="2" charset="0"/>
                <a:ea typeface="Times New Roman" panose="02020603050405020304" pitchFamily="18" charset="0"/>
              </a:rPr>
              <a:t> các hoạt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ộng, theo d</a:t>
            </a:r>
            <a:r>
              <a:rPr lang="" altLang="en-US" sz="1600" dirty="0">
                <a:latin typeface="#9Slide03 Ralewayv4020 Medium" panose="00000600000000000000" pitchFamily="2" charset="0"/>
                <a:ea typeface="Times New Roman" panose="02020603050405020304" pitchFamily="18" charset="0"/>
              </a:rPr>
              <a:t>õ</a:t>
            </a:r>
            <a:r>
              <a:rPr lang="en-US" altLang="en-US" sz="1600" dirty="0">
                <a:latin typeface="#9Slide03 Ralewayv4020 Medium" panose="00000600000000000000" pitchFamily="2" charset="0"/>
                <a:ea typeface="Times New Roman" panose="02020603050405020304" pitchFamily="18" charset="0"/>
              </a:rPr>
              <a:t>i tình trạng tham gia và thống kê kết quả. Quản trị viên còn có thể tạo và quản l</a:t>
            </a:r>
            <a:r>
              <a:rPr lang="" altLang="en-US" sz="1600" dirty="0">
                <a:latin typeface="#9Slide03 Ralewayv4020 Medium" panose="00000600000000000000" pitchFamily="2" charset="0"/>
                <a:ea typeface="Times New Roman" panose="02020603050405020304" pitchFamily="18" charset="0"/>
              </a:rPr>
              <a:t>ý</a:t>
            </a:r>
            <a:r>
              <a:rPr lang="en-US" altLang="en-US" sz="1600" dirty="0">
                <a:latin typeface="#9Slide03 Ralewayv4020 Medium" panose="00000600000000000000" pitchFamily="2" charset="0"/>
                <a:ea typeface="Times New Roman" panose="02020603050405020304" pitchFamily="18" charset="0"/>
              </a:rPr>
              <a:t> các ch</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ơng trình khuyến mãi, giúp khuyến khích các thành viên tham gia vào các hoạt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ộng của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oàn. Mỗi hoạt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ộng sẽ </a:t>
            </a:r>
            <a:r>
              <a:rPr lang="" altLang="en-US" sz="1600" dirty="0">
                <a:latin typeface="#9Slide03 Ralewayv4020 Medium" panose="00000600000000000000" pitchFamily="2" charset="0"/>
                <a:ea typeface="Times New Roman" panose="02020603050405020304" pitchFamily="18" charset="0"/>
              </a:rPr>
              <a:t>đư</a:t>
            </a:r>
            <a:r>
              <a:rPr lang="en-US" altLang="en-US" sz="1600" dirty="0">
                <a:latin typeface="#9Slide03 Ralewayv4020 Medium" panose="00000600000000000000" pitchFamily="2" charset="0"/>
                <a:ea typeface="Times New Roman" panose="02020603050405020304" pitchFamily="18" charset="0"/>
              </a:rPr>
              <a:t>ợc ghi lại với các chi tiết nh</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 tên, mô tả, thời gian,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ịa </a:t>
            </a:r>
            <a:r>
              <a:rPr lang="" altLang="en-US" sz="1600" dirty="0">
                <a:latin typeface="#9Slide03 Ralewayv4020 Medium" panose="00000600000000000000" pitchFamily="2" charset="0"/>
                <a:ea typeface="Times New Roman" panose="02020603050405020304" pitchFamily="18" charset="0"/>
              </a:rPr>
              <a:t>đ</a:t>
            </a:r>
            <a:r>
              <a:rPr lang="en-US" altLang="en-US" sz="1600" dirty="0">
                <a:latin typeface="#9Slide03 Ralewayv4020 Medium" panose="00000600000000000000" pitchFamily="2" charset="0"/>
                <a:ea typeface="Times New Roman" panose="02020603050405020304" pitchFamily="18" charset="0"/>
              </a:rPr>
              <a:t>iểm, trạng thái, và ng</a:t>
            </a:r>
            <a:r>
              <a:rPr lang="" altLang="en-US" sz="1600" dirty="0">
                <a:latin typeface="#9Slide03 Ralewayv4020 Medium" panose="00000600000000000000" pitchFamily="2" charset="0"/>
                <a:ea typeface="Times New Roman" panose="02020603050405020304" pitchFamily="18" charset="0"/>
              </a:rPr>
              <a:t>ư</a:t>
            </a:r>
            <a:r>
              <a:rPr lang="en-US" altLang="en-US" sz="1600" dirty="0">
                <a:latin typeface="#9Slide03 Ralewayv4020 Medium" panose="00000600000000000000" pitchFamily="2" charset="0"/>
                <a:ea typeface="Times New Roman" panose="02020603050405020304" pitchFamily="18" charset="0"/>
              </a:rPr>
              <a:t>ời tham gia.</a:t>
            </a:r>
            <a:endParaRPr lang="en-US" altLang="en-US" sz="1600" dirty="0">
              <a:latin typeface="#9Slide03 Ralewayv4020 Medium" panose="00000600000000000000" pitchFamily="2" charset="0"/>
              <a:ea typeface="Times New Roman" panose="02020603050405020304" pitchFamily="18" charset="0"/>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p:cNvSpPr>
            <a:spLocks noGrp="1"/>
          </p:cNvSpPr>
          <p:nvPr>
            <p:ph type="title"/>
          </p:nvPr>
        </p:nvSpPr>
        <p:spPr>
          <a:xfrm>
            <a:off x="2514600" y="240977"/>
            <a:ext cx="4114800" cy="762000"/>
          </a:xfrm>
        </p:spPr>
        <p:txBody>
          <a:bodyPr/>
          <a:lstStyle/>
          <a:p>
            <a:pPr algn="ctr"/>
            <a:r>
              <a:rPr lang="en-US" sz="2000" dirty="0">
                <a:solidFill>
                  <a:schemeClr val="bg1">
                    <a:lumMod val="25000"/>
                  </a:schemeClr>
                </a:solidFill>
              </a:rPr>
              <a:t>CÁC CHỨC NĂNG CHÍNH</a:t>
            </a:r>
            <a:endParaRPr lang="en-US" sz="2000" dirty="0">
              <a:solidFill>
                <a:schemeClr val="bg1">
                  <a:lumMod val="25000"/>
                </a:schemeClr>
              </a:solidFill>
            </a:endParaRPr>
          </a:p>
        </p:txBody>
      </p:sp>
      <p:sp>
        <p:nvSpPr>
          <p:cNvPr id="2" name="Google Shape;469;p33"/>
          <p:cNvSpPr txBox="1"/>
          <p:nvPr/>
        </p:nvSpPr>
        <p:spPr>
          <a:xfrm>
            <a:off x="1143000" y="1285008"/>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Đăng nhập/Đăng ký</a:t>
            </a:r>
            <a:endParaRPr lang="en-US" sz="1400">
              <a:solidFill>
                <a:sysClr val="windowText" lastClr="000000"/>
              </a:solidFill>
              <a:latin typeface="#9Slide03 Ralewayv4020 Medium" panose="00000600000000000000" pitchFamily="2" charset="0"/>
            </a:endParaRPr>
          </a:p>
        </p:txBody>
      </p:sp>
      <p:sp>
        <p:nvSpPr>
          <p:cNvPr id="5" name="Google Shape;469;p33"/>
          <p:cNvSpPr txBox="1"/>
          <p:nvPr/>
        </p:nvSpPr>
        <p:spPr>
          <a:xfrm>
            <a:off x="1143000" y="2044823"/>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dirty="0">
                <a:solidFill>
                  <a:sysClr val="windowText" lastClr="000000"/>
                </a:solidFill>
                <a:latin typeface="#9Slide03 Ralewayv4020 Medium" panose="00000600000000000000" pitchFamily="2" charset="0"/>
              </a:rPr>
              <a:t>Quản lý Hoạt động Đoàn</a:t>
            </a:r>
            <a:endParaRPr lang="en-US" sz="1400" dirty="0">
              <a:solidFill>
                <a:sysClr val="windowText" lastClr="000000"/>
              </a:solidFill>
              <a:latin typeface="#9Slide03 Ralewayv4020 Medium" panose="00000600000000000000" pitchFamily="2" charset="0"/>
            </a:endParaRPr>
          </a:p>
        </p:txBody>
      </p:sp>
      <p:sp>
        <p:nvSpPr>
          <p:cNvPr id="6" name="Google Shape;469;p33"/>
          <p:cNvSpPr txBox="1"/>
          <p:nvPr/>
        </p:nvSpPr>
        <p:spPr>
          <a:xfrm>
            <a:off x="4876800" y="2800350"/>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Quản lý Biểu mẫu Đoàn</a:t>
            </a:r>
            <a:endParaRPr lang="en-US" sz="1400">
              <a:solidFill>
                <a:sysClr val="windowText" lastClr="000000"/>
              </a:solidFill>
              <a:latin typeface="#9Slide03 Ralewayv4020 Medium" panose="00000600000000000000" pitchFamily="2" charset="0"/>
            </a:endParaRPr>
          </a:p>
        </p:txBody>
      </p:sp>
      <p:sp>
        <p:nvSpPr>
          <p:cNvPr id="7" name="Google Shape;469;p33"/>
          <p:cNvSpPr txBox="1"/>
          <p:nvPr/>
        </p:nvSpPr>
        <p:spPr>
          <a:xfrm>
            <a:off x="4876800" y="1269555"/>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dirty="0">
                <a:solidFill>
                  <a:sysClr val="windowText" lastClr="000000"/>
                </a:solidFill>
                <a:latin typeface="#9Slide03 Ralewayv4020 Medium" panose="00000600000000000000" pitchFamily="2" charset="0"/>
              </a:rPr>
              <a:t>Quản lý Đoàn viên</a:t>
            </a:r>
            <a:endParaRPr lang="en-US" sz="1400" dirty="0">
              <a:solidFill>
                <a:sysClr val="windowText" lastClr="000000"/>
              </a:solidFill>
              <a:latin typeface="#9Slide03 Ralewayv4020 Medium" panose="00000600000000000000" pitchFamily="2" charset="0"/>
            </a:endParaRPr>
          </a:p>
        </p:txBody>
      </p:sp>
      <p:sp>
        <p:nvSpPr>
          <p:cNvPr id="8" name="Google Shape;469;p33"/>
          <p:cNvSpPr txBox="1"/>
          <p:nvPr/>
        </p:nvSpPr>
        <p:spPr>
          <a:xfrm>
            <a:off x="4876800" y="2044823"/>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Quản lý Tin tức Đoàn</a:t>
            </a:r>
            <a:endParaRPr lang="en-US" sz="1400">
              <a:solidFill>
                <a:sysClr val="windowText" lastClr="000000"/>
              </a:solidFill>
              <a:latin typeface="#9Slide03 Ralewayv4020 Medium" panose="00000600000000000000" pitchFamily="2" charset="0"/>
            </a:endParaRPr>
          </a:p>
        </p:txBody>
      </p:sp>
      <p:sp>
        <p:nvSpPr>
          <p:cNvPr id="9" name="Google Shape;469;p33"/>
          <p:cNvSpPr txBox="1"/>
          <p:nvPr/>
        </p:nvSpPr>
        <p:spPr>
          <a:xfrm>
            <a:off x="1143000" y="2800350"/>
            <a:ext cx="30099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dirty="0">
                <a:solidFill>
                  <a:sysClr val="windowText" lastClr="000000"/>
                </a:solidFill>
                <a:latin typeface="#9Slide03 Ralewayv4020 Medium" panose="00000600000000000000" pitchFamily="2" charset="0"/>
              </a:rPr>
              <a:t>Quản lý Văn Bản Đoàn</a:t>
            </a:r>
            <a:endParaRPr lang="en-US" sz="1400" dirty="0">
              <a:solidFill>
                <a:sysClr val="windowText" lastClr="000000"/>
              </a:solidFill>
              <a:latin typeface="#9Slide03 Ralewayv4020 Medium" panose="00000600000000000000" pitchFamily="2" charset="0"/>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p:cNvSpPr>
            <a:spLocks noGrp="1"/>
          </p:cNvSpPr>
          <p:nvPr>
            <p:ph type="title"/>
          </p:nvPr>
        </p:nvSpPr>
        <p:spPr>
          <a:xfrm>
            <a:off x="2118576" y="209550"/>
            <a:ext cx="4953000" cy="762000"/>
          </a:xfrm>
        </p:spPr>
        <p:txBody>
          <a:bodyPr/>
          <a:lstStyle/>
          <a:p>
            <a:pPr algn="ctr"/>
            <a:r>
              <a:rPr lang="en-US" sz="2000" dirty="0">
                <a:solidFill>
                  <a:schemeClr val="bg1">
                    <a:lumMod val="25000"/>
                  </a:schemeClr>
                </a:solidFill>
              </a:rPr>
              <a:t>MÔ HÌNH DỮ LIỆU MỨC QUAN NIỆM(ERD)</a:t>
            </a:r>
            <a:endParaRPr lang="en-US" sz="2000" dirty="0">
              <a:solidFill>
                <a:schemeClr val="bg1">
                  <a:lumMod val="25000"/>
                </a:schemeClr>
              </a:solidFill>
            </a:endParaRPr>
          </a:p>
        </p:txBody>
      </p:sp>
      <p:pic>
        <p:nvPicPr>
          <p:cNvPr id="-2147482623" name="Picture 36"/>
          <p:cNvPicPr>
            <a:picLocks noChangeAspect="1"/>
          </p:cNvPicPr>
          <p:nvPr/>
        </p:nvPicPr>
        <p:blipFill>
          <a:blip r:embed="rId1"/>
          <a:stretch>
            <a:fillRect/>
          </a:stretch>
        </p:blipFill>
        <p:spPr>
          <a:xfrm>
            <a:off x="533400" y="666750"/>
            <a:ext cx="7846060" cy="4210685"/>
          </a:xfrm>
          <a:prstGeom prst="rect">
            <a:avLst/>
          </a:prstGeom>
          <a:noFill/>
          <a:ln w="9525">
            <a:noFill/>
          </a:ln>
        </p:spPr>
      </p:pic>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705100" y="361950"/>
            <a:ext cx="3733800" cy="572700"/>
          </a:xfrm>
        </p:spPr>
        <p:txBody>
          <a:bodyPr/>
          <a:lstStyle/>
          <a:p>
            <a:pPr algn="ctr"/>
            <a:r>
              <a:rPr lang="en-US" sz="2000" dirty="0">
                <a:solidFill>
                  <a:schemeClr val="bg1">
                    <a:lumMod val="25000"/>
                  </a:schemeClr>
                </a:solidFill>
              </a:rPr>
              <a:t>KIẾN TRÚC HỆ THỐNG</a:t>
            </a:r>
            <a:endParaRPr lang="en-US" sz="2000" dirty="0">
              <a:solidFill>
                <a:schemeClr val="bg1">
                  <a:lumMod val="25000"/>
                </a:schemeClr>
              </a:solidFill>
            </a:endParaRPr>
          </a:p>
        </p:txBody>
      </p:sp>
      <p:pic>
        <p:nvPicPr>
          <p:cNvPr id="2" name="Picture 1"/>
          <p:cNvPicPr>
            <a:picLocks noChangeAspect="1"/>
          </p:cNvPicPr>
          <p:nvPr/>
        </p:nvPicPr>
        <p:blipFill>
          <a:blip r:embed="rId1"/>
          <a:stretch>
            <a:fillRect/>
          </a:stretch>
        </p:blipFill>
        <p:spPr>
          <a:xfrm>
            <a:off x="647700" y="966400"/>
            <a:ext cx="7848600" cy="3716908"/>
          </a:xfrm>
          <a:prstGeom prst="rect">
            <a:avLst/>
          </a:prstGeom>
        </p:spPr>
      </p:pic>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dirty="0">
                <a:solidFill>
                  <a:schemeClr val="bg1">
                    <a:lumMod val="25000"/>
                  </a:schemeClr>
                </a:solidFill>
              </a:rPr>
              <a:t>CHẠY DEMO WEBSITE</a:t>
            </a:r>
            <a:endParaRPr lang="en-US" sz="4400" dirty="0">
              <a:solidFill>
                <a:schemeClr val="bg1">
                  <a:lumMod val="25000"/>
                </a:schemeClr>
              </a:solidFill>
            </a:endParaRPr>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rgbClr val="0070C0"/>
                </a:solidFill>
              </a:rPr>
              <a:t>04</a:t>
            </a:r>
            <a:endParaRPr dirty="0">
              <a:solidFill>
                <a:srgbClr val="0070C0"/>
              </a:solidFill>
            </a:endParaRPr>
          </a:p>
        </p:txBody>
      </p:sp>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76" name="Google Shape;476;p33"/>
          <p:cNvPicPr preferRelativeResize="0"/>
          <p:nvPr/>
        </p:nvPicPr>
        <p:blipFill rotWithShape="1">
          <a:blip r:embed="rId1"/>
          <a:srcRect l="7385" t="28457" r="8019" b="34736"/>
          <a:stretch>
            <a:fillRect/>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 name="Picture Placeholder 4"/>
          <p:cNvPicPr>
            <a:picLocks noGrp="1" noChangeAspect="1"/>
          </p:cNvPicPr>
          <p:nvPr>
            <p:ph type="pic" idx="3"/>
          </p:nvPr>
        </p:nvPicPr>
        <p:blipFill>
          <a:blip r:embed="rId2"/>
          <a:srcRect l="16035" r="16035"/>
          <a:stretch>
            <a:fillRect/>
          </a:stretch>
        </p:blipFill>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3189126"/>
            <a:ext cx="4383600" cy="13855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dirty="0">
                <a:solidFill>
                  <a:srgbClr val="002060"/>
                </a:solidFill>
              </a:rPr>
              <a:t>KẾT LUẬN &amp;</a:t>
            </a:r>
            <a:br>
              <a:rPr lang="en-US" sz="3600" dirty="0">
                <a:solidFill>
                  <a:srgbClr val="002060"/>
                </a:solidFill>
              </a:rPr>
            </a:br>
            <a:r>
              <a:rPr lang="en-US" sz="3600" dirty="0">
                <a:solidFill>
                  <a:srgbClr val="002060"/>
                </a:solidFill>
              </a:rPr>
              <a:t>HƯỚNG PHÁT TRIỂN</a:t>
            </a:r>
            <a:endParaRPr sz="3600" dirty="0">
              <a:solidFill>
                <a:srgbClr val="002060"/>
              </a:solidFill>
            </a:endParaRPr>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rgbClr val="0070C0"/>
                </a:solidFill>
              </a:rPr>
              <a:t>0</a:t>
            </a:r>
            <a:r>
              <a:rPr lang="en-US" altLang="en-GB" dirty="0">
                <a:solidFill>
                  <a:srgbClr val="0070C0"/>
                </a:solidFill>
              </a:rPr>
              <a:t>5</a:t>
            </a:r>
            <a:endParaRPr lang="en-US" altLang="en-GB" dirty="0">
              <a:solidFill>
                <a:srgbClr val="0070C0"/>
              </a:solidFill>
            </a:endParaRPr>
          </a:p>
        </p:txBody>
      </p:sp>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76" name="Google Shape;476;p33"/>
          <p:cNvPicPr preferRelativeResize="0"/>
          <p:nvPr/>
        </p:nvPicPr>
        <p:blipFill rotWithShape="1">
          <a:blip r:embed="rId1"/>
          <a:srcRect l="7385" t="28457" r="8019" b="34736"/>
          <a:stretch>
            <a:fillRect/>
          </a:stretch>
        </p:blipFill>
        <p:spPr>
          <a:xfrm>
            <a:off x="4047175" y="2800350"/>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 name="Picture Placeholder 4"/>
          <p:cNvPicPr>
            <a:picLocks noGrp="1" noChangeAspect="1"/>
          </p:cNvPicPr>
          <p:nvPr>
            <p:ph type="pic" idx="3"/>
          </p:nvPr>
        </p:nvPicPr>
        <p:blipFill>
          <a:blip r:embed="rId2"/>
          <a:srcRect l="16035" r="16035"/>
          <a:stretch>
            <a:fillRect/>
          </a:stretch>
        </p:blipFill>
        <p:spPr/>
      </p:pic>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705100" y="209550"/>
            <a:ext cx="3733800" cy="572700"/>
          </a:xfrm>
        </p:spPr>
        <p:txBody>
          <a:bodyPr/>
          <a:lstStyle/>
          <a:p>
            <a:pPr algn="ctr"/>
            <a:r>
              <a:rPr lang="en-US" sz="2000"/>
              <a:t>Kết luận &amp; Hướng phát triển</a:t>
            </a:r>
            <a:endParaRPr lang="en-US" sz="2000"/>
          </a:p>
        </p:txBody>
      </p:sp>
      <p:sp>
        <p:nvSpPr>
          <p:cNvPr id="3" name="Google Shape;469;p33"/>
          <p:cNvSpPr txBox="1"/>
          <p:nvPr>
            <p:custDataLst>
              <p:tags r:id="rId1"/>
            </p:custDataLst>
          </p:nvPr>
        </p:nvSpPr>
        <p:spPr>
          <a:xfrm>
            <a:off x="647700" y="830901"/>
            <a:ext cx="78486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Kết quả đạt được</a:t>
            </a:r>
            <a:endParaRPr lang="en-US" sz="1400">
              <a:solidFill>
                <a:sysClr val="windowText" lastClr="000000"/>
              </a:solidFill>
              <a:latin typeface="#9Slide03 Ralewayv4020 Medium" panose="00000600000000000000" pitchFamily="2" charset="0"/>
            </a:endParaRPr>
          </a:p>
        </p:txBody>
      </p:sp>
      <p:sp>
        <p:nvSpPr>
          <p:cNvPr id="5" name="TextBox 4"/>
          <p:cNvSpPr txBox="1"/>
          <p:nvPr>
            <p:custDataLst>
              <p:tags r:id="rId2"/>
            </p:custDataLst>
          </p:nvPr>
        </p:nvSpPr>
        <p:spPr>
          <a:xfrm>
            <a:off x="647700" y="1283553"/>
            <a:ext cx="7848600" cy="1241815"/>
          </a:xfrm>
          <a:prstGeom prst="rect">
            <a:avLst/>
          </a:prstGeom>
          <a:noFill/>
        </p:spPr>
        <p:txBody>
          <a:bodyPr wrap="square" rtlCol="0">
            <a:spAutoFit/>
          </a:bodyPr>
          <a:lstStyle/>
          <a:p>
            <a:pPr algn="just">
              <a:lnSpc>
                <a:spcPct val="120000"/>
              </a:lnSpc>
            </a:pPr>
            <a:r>
              <a:rPr lang="en-US" sz="1600" dirty="0">
                <a:effectLst/>
                <a:latin typeface="#9Slide03 Ralewayv4020 Medium" panose="00000600000000000000" pitchFamily="2" charset="0"/>
                <a:ea typeface="Times New Roman" panose="02020603050405020304" pitchFamily="18" charset="0"/>
              </a:rPr>
              <a:t>- </a:t>
            </a:r>
            <a:r>
              <a:rPr lang="vi-VN" sz="1600" dirty="0">
                <a:effectLst/>
                <a:latin typeface="#9Slide03 Ralewayv4020 Medium" panose="00000600000000000000" pitchFamily="2" charset="0"/>
                <a:ea typeface="Times New Roman" panose="02020603050405020304" pitchFamily="18" charset="0"/>
              </a:rPr>
              <a:t>Nắm vững khái niệm, nguyên tắc, và cơ chế hoạt động của Restful API cùng với công nghệ NodeJS</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và</a:t>
            </a:r>
            <a:r>
              <a:rPr lang="en-US" sz="1600" dirty="0">
                <a:effectLst/>
                <a:latin typeface="#9Slide03 Ralewayv4020 Medium" panose="00000600000000000000" pitchFamily="2" charset="0"/>
                <a:ea typeface="Times New Roman" panose="02020603050405020304" pitchFamily="18" charset="0"/>
              </a:rPr>
              <a:t> ReactJS</a:t>
            </a:r>
            <a:r>
              <a:rPr lang="vi-VN" sz="1600" dirty="0">
                <a:effectLst/>
                <a:latin typeface="#9Slide03 Ralewayv4020 Medium" panose="00000600000000000000" pitchFamily="2" charset="0"/>
                <a:ea typeface="Times New Roman" panose="02020603050405020304" pitchFamily="18" charset="0"/>
              </a:rPr>
              <a:t>. </a:t>
            </a:r>
            <a:endParaRPr lang="vi-VN" sz="1600" dirty="0">
              <a:effectLst/>
              <a:latin typeface="#9Slide03 Ralewayv4020 Medium" panose="00000600000000000000" pitchFamily="2" charset="0"/>
              <a:ea typeface="Times New Roman" panose="02020603050405020304" pitchFamily="18" charset="0"/>
            </a:endParaRPr>
          </a:p>
          <a:p>
            <a:pPr algn="just">
              <a:lnSpc>
                <a:spcPct val="120000"/>
              </a:lnSpc>
            </a:pPr>
            <a:r>
              <a:rPr lang="en-US" sz="1600" dirty="0">
                <a:effectLst/>
                <a:latin typeface="#9Slide03 Ralewayv4020 Medium" panose="00000600000000000000" pitchFamily="2" charset="0"/>
                <a:ea typeface="Times New Roman" panose="02020603050405020304" pitchFamily="18" charset="0"/>
              </a:rPr>
              <a:t>- </a:t>
            </a:r>
            <a:r>
              <a:rPr lang="vi-VN" sz="1600" dirty="0">
                <a:effectLst/>
                <a:latin typeface="#9Slide03 Ralewayv4020 Medium" panose="00000600000000000000" pitchFamily="2" charset="0"/>
                <a:ea typeface="Times New Roman" panose="02020603050405020304" pitchFamily="18" charset="0"/>
              </a:rPr>
              <a:t>Áp dụng các nguyên tắc và công nghệ trên để xây dựng thành công trang web </a:t>
            </a:r>
            <a:r>
              <a:rPr lang="en-US" sz="1600" dirty="0" err="1">
                <a:effectLst/>
                <a:latin typeface="#9Slide03 Ralewayv4020 Medium" panose="00000600000000000000" pitchFamily="2" charset="0"/>
                <a:ea typeface="Times New Roman" panose="02020603050405020304" pitchFamily="18" charset="0"/>
              </a:rPr>
              <a:t>bán</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mỹ</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phẩm</a:t>
            </a:r>
            <a:r>
              <a:rPr lang="en-US" sz="1600" dirty="0">
                <a:effectLst/>
                <a:latin typeface="#9Slide03 Ralewayv4020 Medium" panose="00000600000000000000" pitchFamily="2" charset="0"/>
                <a:ea typeface="Times New Roman" panose="02020603050405020304" pitchFamily="18" charset="0"/>
              </a:rPr>
              <a:t> </a:t>
            </a:r>
            <a:r>
              <a:rPr lang="vi-VN" sz="1600" dirty="0">
                <a:effectLst/>
                <a:latin typeface="#9Slide03 Ralewayv4020 Medium" panose="00000600000000000000" pitchFamily="2" charset="0"/>
                <a:ea typeface="Times New Roman" panose="02020603050405020304" pitchFamily="18" charset="0"/>
              </a:rPr>
              <a:t>với các chức năng mà đề bài đã đặt ra.</a:t>
            </a:r>
            <a:endParaRPr lang="vi-VN" sz="1600" dirty="0">
              <a:effectLst/>
              <a:latin typeface="#9Slide03 Ralewayv4020 Medium" panose="00000600000000000000" pitchFamily="2" charset="0"/>
              <a:ea typeface="Times New Roman" panose="02020603050405020304" pitchFamily="18" charset="0"/>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bg1">
                    <a:lumMod val="25000"/>
                  </a:schemeClr>
                </a:solidFill>
              </a:rPr>
              <a:t>TỔNG QUAN</a:t>
            </a:r>
            <a:endParaRPr dirty="0">
              <a:solidFill>
                <a:schemeClr val="bg1">
                  <a:lumMod val="25000"/>
                </a:schemeClr>
              </a:solidFill>
            </a:endParaRPr>
          </a:p>
        </p:txBody>
      </p:sp>
      <p:sp>
        <p:nvSpPr>
          <p:cNvPr id="426" name="Google Shape;426;p31"/>
          <p:cNvSpPr txBox="1">
            <a:spLocks noGrp="1"/>
          </p:cNvSpPr>
          <p:nvPr>
            <p:ph type="title" idx="2"/>
          </p:nvPr>
        </p:nvSpPr>
        <p:spPr>
          <a:xfrm>
            <a:off x="1201550" y="155523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bg1">
                    <a:lumMod val="50000"/>
                  </a:schemeClr>
                </a:solidFill>
              </a:rPr>
              <a:t>01</a:t>
            </a:r>
            <a:endParaRPr dirty="0">
              <a:solidFill>
                <a:schemeClr val="bg1">
                  <a:lumMod val="50000"/>
                </a:schemeClr>
              </a:solidFill>
            </a:endParaRPr>
          </a:p>
        </p:txBody>
      </p:sp>
      <p:sp>
        <p:nvSpPr>
          <p:cNvPr id="427" name="Google Shape;427;p31"/>
          <p:cNvSpPr txBox="1">
            <a:spLocks noGrp="1"/>
          </p:cNvSpPr>
          <p:nvPr>
            <p:ph type="title" idx="3"/>
          </p:nvPr>
        </p:nvSpPr>
        <p:spPr>
          <a:xfrm>
            <a:off x="4675750" y="155522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bg1">
                    <a:lumMod val="50000"/>
                  </a:schemeClr>
                </a:solidFill>
              </a:rPr>
              <a:t>04</a:t>
            </a:r>
            <a:endParaRPr dirty="0">
              <a:solidFill>
                <a:schemeClr val="bg1">
                  <a:lumMod val="50000"/>
                </a:schemeClr>
              </a:solidFill>
            </a:endParaRPr>
          </a:p>
        </p:txBody>
      </p:sp>
      <p:sp>
        <p:nvSpPr>
          <p:cNvPr id="428" name="Google Shape;428;p31"/>
          <p:cNvSpPr txBox="1">
            <a:spLocks noGrp="1"/>
          </p:cNvSpPr>
          <p:nvPr>
            <p:ph type="title" idx="4"/>
          </p:nvPr>
        </p:nvSpPr>
        <p:spPr>
          <a:xfrm>
            <a:off x="12015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bg1">
                    <a:lumMod val="50000"/>
                  </a:schemeClr>
                </a:solidFill>
              </a:rPr>
              <a:t>02</a:t>
            </a:r>
            <a:endParaRPr dirty="0">
              <a:solidFill>
                <a:schemeClr val="bg1">
                  <a:lumMod val="50000"/>
                </a:schemeClr>
              </a:solidFill>
            </a:endParaRPr>
          </a:p>
        </p:txBody>
      </p:sp>
      <p:sp>
        <p:nvSpPr>
          <p:cNvPr id="429" name="Google Shape;429;p31"/>
          <p:cNvSpPr txBox="1">
            <a:spLocks noGrp="1"/>
          </p:cNvSpPr>
          <p:nvPr>
            <p:ph type="title" idx="5"/>
          </p:nvPr>
        </p:nvSpPr>
        <p:spPr>
          <a:xfrm>
            <a:off x="46757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bg1">
                    <a:lumMod val="50000"/>
                  </a:schemeClr>
                </a:solidFill>
              </a:rPr>
              <a:t>05</a:t>
            </a:r>
            <a:endParaRPr dirty="0">
              <a:solidFill>
                <a:schemeClr val="bg1">
                  <a:lumMod val="50000"/>
                </a:schemeClr>
              </a:solidFill>
            </a:endParaRPr>
          </a:p>
        </p:txBody>
      </p:sp>
      <p:sp>
        <p:nvSpPr>
          <p:cNvPr id="430" name="Google Shape;430;p31"/>
          <p:cNvSpPr txBox="1">
            <a:spLocks noGrp="1"/>
          </p:cNvSpPr>
          <p:nvPr>
            <p:ph type="title" idx="6"/>
          </p:nvPr>
        </p:nvSpPr>
        <p:spPr>
          <a:xfrm>
            <a:off x="1201550" y="358652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bg1">
                    <a:lumMod val="50000"/>
                  </a:schemeClr>
                </a:solidFill>
              </a:rPr>
              <a:t>03</a:t>
            </a:r>
            <a:endParaRPr dirty="0">
              <a:solidFill>
                <a:schemeClr val="bg1">
                  <a:lumMod val="50000"/>
                </a:schemeClr>
              </a:solidFill>
            </a:endParaRPr>
          </a:p>
        </p:txBody>
      </p:sp>
      <p:sp>
        <p:nvSpPr>
          <p:cNvPr id="432" name="Google Shape;432;p31"/>
          <p:cNvSpPr txBox="1">
            <a:spLocks noGrp="1"/>
          </p:cNvSpPr>
          <p:nvPr>
            <p:ph type="subTitle" idx="1"/>
          </p:nvPr>
        </p:nvSpPr>
        <p:spPr>
          <a:xfrm>
            <a:off x="1936250" y="1486950"/>
            <a:ext cx="172135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US" dirty="0" err="1">
                <a:solidFill>
                  <a:schemeClr val="bg1">
                    <a:lumMod val="25000"/>
                  </a:schemeClr>
                </a:solidFill>
              </a:rPr>
              <a:t>Lý</a:t>
            </a:r>
            <a:r>
              <a:rPr lang="en-US" dirty="0">
                <a:solidFill>
                  <a:schemeClr val="bg1">
                    <a:lumMod val="25000"/>
                  </a:schemeClr>
                </a:solidFill>
              </a:rPr>
              <a:t>  do</a:t>
            </a:r>
            <a:endParaRPr lang="en-US" dirty="0">
              <a:solidFill>
                <a:schemeClr val="bg1">
                  <a:lumMod val="25000"/>
                </a:schemeClr>
              </a:solidFill>
            </a:endParaRPr>
          </a:p>
          <a:p>
            <a:pPr marL="0" lvl="0" indent="0" algn="l" rtl="0">
              <a:lnSpc>
                <a:spcPct val="120000"/>
              </a:lnSpc>
              <a:spcBef>
                <a:spcPts val="0"/>
              </a:spcBef>
              <a:spcAft>
                <a:spcPts val="0"/>
              </a:spcAft>
              <a:buNone/>
            </a:pPr>
            <a:r>
              <a:rPr lang="en-US" dirty="0" err="1">
                <a:solidFill>
                  <a:schemeClr val="bg1">
                    <a:lumMod val="25000"/>
                  </a:schemeClr>
                </a:solidFill>
              </a:rPr>
              <a:t>chọn</a:t>
            </a:r>
            <a:r>
              <a:rPr lang="en-US" dirty="0">
                <a:solidFill>
                  <a:schemeClr val="bg1">
                    <a:lumMod val="25000"/>
                  </a:schemeClr>
                </a:solidFill>
              </a:rPr>
              <a:t> </a:t>
            </a:r>
            <a:r>
              <a:rPr lang="en-US" dirty="0" err="1">
                <a:solidFill>
                  <a:schemeClr val="bg1">
                    <a:lumMod val="25000"/>
                  </a:schemeClr>
                </a:solidFill>
              </a:rPr>
              <a:t>đề</a:t>
            </a:r>
            <a:r>
              <a:rPr lang="en-US" dirty="0">
                <a:solidFill>
                  <a:schemeClr val="bg1">
                    <a:lumMod val="25000"/>
                  </a:schemeClr>
                </a:solidFill>
              </a:rPr>
              <a:t> </a:t>
            </a:r>
            <a:r>
              <a:rPr lang="en-US" dirty="0" err="1">
                <a:solidFill>
                  <a:schemeClr val="bg1">
                    <a:lumMod val="25000"/>
                  </a:schemeClr>
                </a:solidFill>
              </a:rPr>
              <a:t>tài</a:t>
            </a:r>
            <a:endParaRPr lang="en-US" dirty="0">
              <a:solidFill>
                <a:schemeClr val="bg1">
                  <a:lumMod val="25000"/>
                </a:schemeClr>
              </a:solidFill>
            </a:endParaRPr>
          </a:p>
        </p:txBody>
      </p:sp>
      <p:sp>
        <p:nvSpPr>
          <p:cNvPr id="433" name="Google Shape;433;p31"/>
          <p:cNvSpPr txBox="1">
            <a:spLocks noGrp="1"/>
          </p:cNvSpPr>
          <p:nvPr>
            <p:ph type="subTitle" idx="8"/>
          </p:nvPr>
        </p:nvSpPr>
        <p:spPr>
          <a:xfrm>
            <a:off x="1936250" y="2502600"/>
            <a:ext cx="156895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US" dirty="0" err="1">
                <a:solidFill>
                  <a:schemeClr val="bg1">
                    <a:lumMod val="25000"/>
                  </a:schemeClr>
                </a:solidFill>
              </a:rPr>
              <a:t>Nghiên</a:t>
            </a:r>
            <a:r>
              <a:rPr lang="en-US" dirty="0">
                <a:solidFill>
                  <a:schemeClr val="bg1">
                    <a:lumMod val="25000"/>
                  </a:schemeClr>
                </a:solidFill>
              </a:rPr>
              <a:t> </a:t>
            </a:r>
            <a:r>
              <a:rPr lang="en-US" dirty="0" err="1">
                <a:solidFill>
                  <a:schemeClr val="bg1">
                    <a:lumMod val="25000"/>
                  </a:schemeClr>
                </a:solidFill>
              </a:rPr>
              <a:t>cứu</a:t>
            </a:r>
            <a:r>
              <a:rPr lang="en-US" dirty="0">
                <a:solidFill>
                  <a:schemeClr val="bg1">
                    <a:lumMod val="25000"/>
                  </a:schemeClr>
                </a:solidFill>
              </a:rPr>
              <a:t> </a:t>
            </a:r>
            <a:r>
              <a:rPr lang="en-US" dirty="0" err="1">
                <a:solidFill>
                  <a:schemeClr val="bg1">
                    <a:lumMod val="25000"/>
                  </a:schemeClr>
                </a:solidFill>
              </a:rPr>
              <a:t>lý</a:t>
            </a:r>
            <a:r>
              <a:rPr lang="en-US" dirty="0">
                <a:solidFill>
                  <a:schemeClr val="bg1">
                    <a:lumMod val="25000"/>
                  </a:schemeClr>
                </a:solidFill>
              </a:rPr>
              <a:t> </a:t>
            </a:r>
            <a:r>
              <a:rPr lang="en-US" dirty="0" err="1">
                <a:solidFill>
                  <a:schemeClr val="bg1">
                    <a:lumMod val="25000"/>
                  </a:schemeClr>
                </a:solidFill>
              </a:rPr>
              <a:t>thuyết</a:t>
            </a:r>
            <a:endParaRPr lang="en-US" dirty="0">
              <a:solidFill>
                <a:schemeClr val="bg1">
                  <a:lumMod val="25000"/>
                </a:schemeClr>
              </a:solidFill>
            </a:endParaRPr>
          </a:p>
        </p:txBody>
      </p:sp>
      <p:sp>
        <p:nvSpPr>
          <p:cNvPr id="434" name="Google Shape;434;p31"/>
          <p:cNvSpPr txBox="1">
            <a:spLocks noGrp="1"/>
          </p:cNvSpPr>
          <p:nvPr>
            <p:ph type="subTitle" idx="9"/>
          </p:nvPr>
        </p:nvSpPr>
        <p:spPr>
          <a:xfrm>
            <a:off x="1936115" y="3518535"/>
            <a:ext cx="1870710" cy="501015"/>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US" dirty="0">
                <a:solidFill>
                  <a:schemeClr val="bg1">
                    <a:lumMod val="25000"/>
                  </a:schemeClr>
                </a:solidFill>
              </a:rPr>
              <a:t>Hiện thực hóa nghiên cứu</a:t>
            </a:r>
            <a:endParaRPr lang="en-US" dirty="0">
              <a:solidFill>
                <a:schemeClr val="bg1">
                  <a:lumMod val="25000"/>
                </a:schemeClr>
              </a:solidFill>
            </a:endParaRPr>
          </a:p>
        </p:txBody>
      </p:sp>
      <p:sp>
        <p:nvSpPr>
          <p:cNvPr id="435" name="Google Shape;435;p31"/>
          <p:cNvSpPr txBox="1">
            <a:spLocks noGrp="1"/>
          </p:cNvSpPr>
          <p:nvPr>
            <p:ph type="subTitle" idx="13"/>
          </p:nvPr>
        </p:nvSpPr>
        <p:spPr>
          <a:xfrm>
            <a:off x="5410450" y="1486950"/>
            <a:ext cx="190475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US" dirty="0">
                <a:solidFill>
                  <a:schemeClr val="bg1">
                    <a:lumMod val="25000"/>
                  </a:schemeClr>
                </a:solidFill>
              </a:rPr>
              <a:t>Thực hiện chạy demo website</a:t>
            </a:r>
            <a:endParaRPr lang="en-US" dirty="0">
              <a:solidFill>
                <a:schemeClr val="bg1">
                  <a:lumMod val="25000"/>
                </a:schemeClr>
              </a:solidFill>
            </a:endParaRPr>
          </a:p>
        </p:txBody>
      </p:sp>
      <p:sp>
        <p:nvSpPr>
          <p:cNvPr id="437" name="Google Shape;437;p31"/>
          <p:cNvSpPr txBox="1">
            <a:spLocks noGrp="1"/>
          </p:cNvSpPr>
          <p:nvPr>
            <p:ph type="subTitle" idx="15"/>
          </p:nvPr>
        </p:nvSpPr>
        <p:spPr>
          <a:xfrm>
            <a:off x="5410450" y="2495265"/>
            <a:ext cx="2532000" cy="501300"/>
          </a:xfrm>
          <a:prstGeom prst="rect">
            <a:avLst/>
          </a:prstGeom>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GB" dirty="0">
                <a:solidFill>
                  <a:schemeClr val="bg1">
                    <a:lumMod val="25000"/>
                  </a:schemeClr>
                </a:solidFill>
              </a:rPr>
              <a:t>Kết luận</a:t>
            </a:r>
            <a:endParaRPr lang="en-GB" dirty="0">
              <a:solidFill>
                <a:schemeClr val="bg1">
                  <a:lumMod val="25000"/>
                </a:schemeClr>
              </a:solidFill>
            </a:endParaRPr>
          </a:p>
          <a:p>
            <a:pPr marL="0" lvl="0" indent="0" algn="l" rtl="0">
              <a:lnSpc>
                <a:spcPct val="120000"/>
              </a:lnSpc>
              <a:spcBef>
                <a:spcPts val="0"/>
              </a:spcBef>
              <a:spcAft>
                <a:spcPts val="0"/>
              </a:spcAft>
              <a:buNone/>
            </a:pPr>
            <a:r>
              <a:rPr lang="en-GB" dirty="0">
                <a:solidFill>
                  <a:schemeClr val="bg1">
                    <a:lumMod val="25000"/>
                  </a:schemeClr>
                </a:solidFill>
              </a:rPr>
              <a:t>&amp; Hướng phát triển</a:t>
            </a:r>
            <a:endParaRPr dirty="0">
              <a:solidFill>
                <a:schemeClr val="bg1">
                  <a:lumMod val="25000"/>
                </a:schemeClr>
              </a:solidFill>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705100" y="209550"/>
            <a:ext cx="3733800" cy="572700"/>
          </a:xfrm>
        </p:spPr>
        <p:txBody>
          <a:bodyPr/>
          <a:lstStyle/>
          <a:p>
            <a:pPr algn="ctr"/>
            <a:r>
              <a:rPr lang="en-US" sz="2000"/>
              <a:t>Kết luận &amp; Hướng phát triển</a:t>
            </a:r>
            <a:endParaRPr lang="en-US" sz="2000"/>
          </a:p>
        </p:txBody>
      </p:sp>
      <p:sp>
        <p:nvSpPr>
          <p:cNvPr id="2" name="Google Shape;469;p33"/>
          <p:cNvSpPr txBox="1"/>
          <p:nvPr>
            <p:custDataLst>
              <p:tags r:id="rId1"/>
            </p:custDataLst>
          </p:nvPr>
        </p:nvSpPr>
        <p:spPr>
          <a:xfrm>
            <a:off x="609600" y="782220"/>
            <a:ext cx="7848600" cy="412750"/>
          </a:xfrm>
          <a:prstGeom prst="rect">
            <a:avLst/>
          </a:prstGeom>
          <a:solidFill>
            <a:schemeClr val="tx1">
              <a:lumMod val="20000"/>
              <a:lumOff val="80000"/>
            </a:schemeClr>
          </a:solidFill>
          <a:ln>
            <a:solidFill>
              <a:schemeClr val="accent3">
                <a:lumMod val="75000"/>
              </a:schemeClr>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r>
              <a:rPr lang="en-US" sz="1400">
                <a:solidFill>
                  <a:sysClr val="windowText" lastClr="000000"/>
                </a:solidFill>
                <a:latin typeface="#9Slide03 Ralewayv4020 Medium" panose="00000600000000000000" pitchFamily="2" charset="0"/>
              </a:rPr>
              <a:t>Hướng phát triển</a:t>
            </a:r>
            <a:endParaRPr lang="en-US" sz="1400">
              <a:solidFill>
                <a:sysClr val="windowText" lastClr="000000"/>
              </a:solidFill>
              <a:latin typeface="#9Slide03 Ralewayv4020 Medium" panose="00000600000000000000" pitchFamily="2" charset="0"/>
            </a:endParaRPr>
          </a:p>
        </p:txBody>
      </p:sp>
      <p:sp>
        <p:nvSpPr>
          <p:cNvPr id="10" name="TextBox 9"/>
          <p:cNvSpPr txBox="1"/>
          <p:nvPr>
            <p:custDataLst>
              <p:tags r:id="rId2"/>
            </p:custDataLst>
          </p:nvPr>
        </p:nvSpPr>
        <p:spPr>
          <a:xfrm>
            <a:off x="609600" y="1276116"/>
            <a:ext cx="7848600" cy="3553460"/>
          </a:xfrm>
          <a:prstGeom prst="rect">
            <a:avLst/>
          </a:prstGeom>
          <a:noFill/>
        </p:spPr>
        <p:txBody>
          <a:bodyPr wrap="square" rtlCol="0">
            <a:spAutoFit/>
          </a:bodyPr>
          <a:lstStyle/>
          <a:p>
            <a:pPr algn="just">
              <a:lnSpc>
                <a:spcPct val="150000"/>
              </a:lnSpc>
            </a:pPr>
            <a:r>
              <a:rPr lang="en-US" altLang="en-US" sz="1500">
                <a:effectLst/>
                <a:latin typeface="#9Slide03 Ralewayv4020 Medium" panose="00000600000000000000" pitchFamily="2" charset="0"/>
                <a:ea typeface="Times New Roman" panose="02020603050405020304" pitchFamily="18" charset="0"/>
              </a:rPr>
              <a:t>Tích hợp quản l</a:t>
            </a:r>
            <a:r>
              <a:rPr lang="" altLang="en-US" sz="1500">
                <a:effectLst/>
                <a:latin typeface="#9Slide03 Ralewayv4020 Medium" panose="00000600000000000000" pitchFamily="2" charset="0"/>
                <a:ea typeface="Times New Roman" panose="02020603050405020304" pitchFamily="18" charset="0"/>
              </a:rPr>
              <a:t>ý</a:t>
            </a:r>
            <a:r>
              <a:rPr lang="en-US" altLang="en-US" sz="1500">
                <a:effectLst/>
                <a:latin typeface="#9Slide03 Ralewayv4020 Medium" panose="00000600000000000000" pitchFamily="2" charset="0"/>
                <a:ea typeface="Times New Roman" panose="02020603050405020304" pitchFamily="18" charset="0"/>
              </a:rPr>
              <a:t>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iểm r</a:t>
            </a:r>
            <a:r>
              <a:rPr lang="" altLang="en-US" sz="1500">
                <a:effectLst/>
                <a:latin typeface="#9Slide03 Ralewayv4020 Medium" panose="00000600000000000000" pitchFamily="2" charset="0"/>
                <a:ea typeface="Times New Roman" panose="02020603050405020304" pitchFamily="18" charset="0"/>
              </a:rPr>
              <a:t>è</a:t>
            </a:r>
            <a:r>
              <a:rPr lang="en-US" altLang="en-US" sz="1500">
                <a:effectLst/>
                <a:latin typeface="#9Slide03 Ralewayv4020 Medium" panose="00000600000000000000" pitchFamily="2" charset="0"/>
                <a:ea typeface="Times New Roman" panose="02020603050405020304" pitchFamily="18" charset="0"/>
              </a:rPr>
              <a:t>n luyện: Giúp sinh viên theo d</a:t>
            </a:r>
            <a:r>
              <a:rPr lang="" altLang="en-US" sz="1500">
                <a:effectLst/>
                <a:latin typeface="#9Slide03 Ralewayv4020 Medium" panose="00000600000000000000" pitchFamily="2" charset="0"/>
                <a:ea typeface="Times New Roman" panose="02020603050405020304" pitchFamily="18" charset="0"/>
              </a:rPr>
              <a:t>õ</a:t>
            </a:r>
            <a:r>
              <a:rPr lang="en-US" altLang="en-US" sz="1500">
                <a:effectLst/>
                <a:latin typeface="#9Slide03 Ralewayv4020 Medium" panose="00000600000000000000" pitchFamily="2" charset="0"/>
                <a:ea typeface="Times New Roman" panose="02020603050405020304" pitchFamily="18" charset="0"/>
              </a:rPr>
              <a:t>i và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ánh giá tiến bộ trong các hoạt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ộng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oàn.</a:t>
            </a:r>
            <a:endParaRPr lang="en-US" altLang="en-US" sz="1500">
              <a:effectLst/>
              <a:latin typeface="#9Slide03 Ralewayv4020 Medium" panose="00000600000000000000" pitchFamily="2" charset="0"/>
              <a:ea typeface="Times New Roman" panose="02020603050405020304" pitchFamily="18" charset="0"/>
            </a:endParaRPr>
          </a:p>
          <a:p>
            <a:pPr algn="just">
              <a:lnSpc>
                <a:spcPct val="150000"/>
              </a:lnSpc>
            </a:pPr>
            <a:r>
              <a:rPr lang="en-US" altLang="en-US" sz="1500">
                <a:effectLst/>
                <a:latin typeface="#9Slide03 Ralewayv4020 Medium" panose="00000600000000000000" pitchFamily="2" charset="0"/>
                <a:ea typeface="Times New Roman" panose="02020603050405020304" pitchFamily="18" charset="0"/>
              </a:rPr>
              <a:t>Hệ thống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ánh giá và phản hồi: Cải tiến tính n</a:t>
            </a:r>
            <a:r>
              <a:rPr lang="" altLang="en-US" sz="1500">
                <a:effectLst/>
                <a:latin typeface="#9Slide03 Ralewayv4020 Medium" panose="00000600000000000000" pitchFamily="2" charset="0"/>
                <a:ea typeface="Times New Roman" panose="02020603050405020304" pitchFamily="18" charset="0"/>
              </a:rPr>
              <a:t>ă</a:t>
            </a:r>
            <a:r>
              <a:rPr lang="en-US" altLang="en-US" sz="1500">
                <a:effectLst/>
                <a:latin typeface="#9Slide03 Ralewayv4020 Medium" panose="00000600000000000000" pitchFamily="2" charset="0"/>
                <a:ea typeface="Times New Roman" panose="02020603050405020304" pitchFamily="18" charset="0"/>
              </a:rPr>
              <a:t>ng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ánh giá sau mỗi hoạt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ộng, hỗ trợ phân tích và cải thiện chất l</a:t>
            </a:r>
            <a:r>
              <a:rPr lang="" altLang="en-US" sz="1500">
                <a:effectLst/>
                <a:latin typeface="#9Slide03 Ralewayv4020 Medium" panose="00000600000000000000" pitchFamily="2" charset="0"/>
                <a:ea typeface="Times New Roman" panose="02020603050405020304" pitchFamily="18" charset="0"/>
              </a:rPr>
              <a:t>ư</a:t>
            </a:r>
            <a:r>
              <a:rPr lang="en-US" altLang="en-US" sz="1500">
                <a:effectLst/>
                <a:latin typeface="#9Slide03 Ralewayv4020 Medium" panose="00000600000000000000" pitchFamily="2" charset="0"/>
                <a:ea typeface="Times New Roman" panose="02020603050405020304" pitchFamily="18" charset="0"/>
              </a:rPr>
              <a:t>ợng sự kiện.</a:t>
            </a:r>
            <a:endParaRPr lang="en-US" altLang="en-US" sz="1500">
              <a:effectLst/>
              <a:latin typeface="#9Slide03 Ralewayv4020 Medium" panose="00000600000000000000" pitchFamily="2" charset="0"/>
              <a:ea typeface="Times New Roman" panose="02020603050405020304" pitchFamily="18" charset="0"/>
            </a:endParaRPr>
          </a:p>
          <a:p>
            <a:pPr algn="just">
              <a:lnSpc>
                <a:spcPct val="150000"/>
              </a:lnSpc>
            </a:pPr>
            <a:r>
              <a:rPr lang="en-US" altLang="en-US" sz="1500">
                <a:effectLst/>
                <a:latin typeface="#9Slide03 Ralewayv4020 Medium" panose="00000600000000000000" pitchFamily="2" charset="0"/>
                <a:ea typeface="Times New Roman" panose="02020603050405020304" pitchFamily="18" charset="0"/>
              </a:rPr>
              <a:t>Tính n</a:t>
            </a:r>
            <a:r>
              <a:rPr lang="" altLang="en-US" sz="1500">
                <a:effectLst/>
                <a:latin typeface="#9Slide03 Ralewayv4020 Medium" panose="00000600000000000000" pitchFamily="2" charset="0"/>
                <a:ea typeface="Times New Roman" panose="02020603050405020304" pitchFamily="18" charset="0"/>
              </a:rPr>
              <a:t>ă</a:t>
            </a:r>
            <a:r>
              <a:rPr lang="en-US" altLang="en-US" sz="1500">
                <a:effectLst/>
                <a:latin typeface="#9Slide03 Ralewayv4020 Medium" panose="00000600000000000000" pitchFamily="2" charset="0"/>
                <a:ea typeface="Times New Roman" panose="02020603050405020304" pitchFamily="18" charset="0"/>
              </a:rPr>
              <a:t>ng thông báo tự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ộng: Thông báo qua email hoặc ứng dụng di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ộng về các hoạt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ộng, sự kiện mới của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oàn.</a:t>
            </a:r>
            <a:endParaRPr lang="en-US" altLang="en-US" sz="1500">
              <a:effectLst/>
              <a:latin typeface="#9Slide03 Ralewayv4020 Medium" panose="00000600000000000000" pitchFamily="2" charset="0"/>
              <a:ea typeface="Times New Roman" panose="02020603050405020304" pitchFamily="18" charset="0"/>
            </a:endParaRPr>
          </a:p>
          <a:p>
            <a:pPr algn="just">
              <a:lnSpc>
                <a:spcPct val="150000"/>
              </a:lnSpc>
            </a:pPr>
            <a:r>
              <a:rPr lang="en-US" altLang="en-US" sz="1500">
                <a:effectLst/>
                <a:latin typeface="#9Slide03 Ralewayv4020 Medium" panose="00000600000000000000" pitchFamily="2" charset="0"/>
                <a:ea typeface="Times New Roman" panose="02020603050405020304" pitchFamily="18" charset="0"/>
              </a:rPr>
              <a:t>Tích hợp mạng xã hội: Liên kết với các nền tảng mạng xã hội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ể t</a:t>
            </a:r>
            <a:r>
              <a:rPr lang="" altLang="en-US" sz="1500">
                <a:effectLst/>
                <a:latin typeface="#9Slide03 Ralewayv4020 Medium" panose="00000600000000000000" pitchFamily="2" charset="0"/>
                <a:ea typeface="Times New Roman" panose="02020603050405020304" pitchFamily="18" charset="0"/>
              </a:rPr>
              <a:t>ă</a:t>
            </a:r>
            <a:r>
              <a:rPr lang="en-US" altLang="en-US" sz="1500">
                <a:effectLst/>
                <a:latin typeface="#9Slide03 Ralewayv4020 Medium" panose="00000600000000000000" pitchFamily="2" charset="0"/>
                <a:ea typeface="Times New Roman" panose="02020603050405020304" pitchFamily="18" charset="0"/>
              </a:rPr>
              <a:t>ng c</a:t>
            </a:r>
            <a:r>
              <a:rPr lang="" altLang="en-US" sz="1500">
                <a:effectLst/>
                <a:latin typeface="#9Slide03 Ralewayv4020 Medium" panose="00000600000000000000" pitchFamily="2" charset="0"/>
                <a:ea typeface="Times New Roman" panose="02020603050405020304" pitchFamily="18" charset="0"/>
              </a:rPr>
              <a:t>ư</a:t>
            </a:r>
            <a:r>
              <a:rPr lang="en-US" altLang="en-US" sz="1500">
                <a:effectLst/>
                <a:latin typeface="#9Slide03 Ralewayv4020 Medium" panose="00000600000000000000" pitchFamily="2" charset="0"/>
                <a:ea typeface="Times New Roman" panose="02020603050405020304" pitchFamily="18" charset="0"/>
              </a:rPr>
              <a:t>ờng sự tham gia của sinh viên.</a:t>
            </a:r>
            <a:endParaRPr lang="en-US" altLang="en-US" sz="1500">
              <a:effectLst/>
              <a:latin typeface="#9Slide03 Ralewayv4020 Medium" panose="00000600000000000000" pitchFamily="2" charset="0"/>
              <a:ea typeface="Times New Roman" panose="02020603050405020304" pitchFamily="18" charset="0"/>
            </a:endParaRPr>
          </a:p>
          <a:p>
            <a:pPr algn="just">
              <a:lnSpc>
                <a:spcPct val="150000"/>
              </a:lnSpc>
            </a:pPr>
            <a:r>
              <a:rPr lang="en-US" altLang="en-US" sz="1500">
                <a:effectLst/>
                <a:latin typeface="#9Slide03 Ralewayv4020 Medium" panose="00000600000000000000" pitchFamily="2" charset="0"/>
                <a:ea typeface="Times New Roman" panose="02020603050405020304" pitchFamily="18" charset="0"/>
              </a:rPr>
              <a:t>Quản l</a:t>
            </a:r>
            <a:r>
              <a:rPr lang="" altLang="en-US" sz="1500">
                <a:effectLst/>
                <a:latin typeface="#9Slide03 Ralewayv4020 Medium" panose="00000600000000000000" pitchFamily="2" charset="0"/>
                <a:ea typeface="Times New Roman" panose="02020603050405020304" pitchFamily="18" charset="0"/>
              </a:rPr>
              <a:t>ý</a:t>
            </a:r>
            <a:r>
              <a:rPr lang="en-US" altLang="en-US" sz="1500">
                <a:effectLst/>
                <a:latin typeface="#9Slide03 Ralewayv4020 Medium" panose="00000600000000000000" pitchFamily="2" charset="0"/>
                <a:ea typeface="Times New Roman" panose="02020603050405020304" pitchFamily="18" charset="0"/>
              </a:rPr>
              <a:t>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a cấp: Cán bộ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oàn cấp trên có thể theo d</a:t>
            </a:r>
            <a:r>
              <a:rPr lang="" altLang="en-US" sz="1500">
                <a:effectLst/>
                <a:latin typeface="#9Slide03 Ralewayv4020 Medium" panose="00000600000000000000" pitchFamily="2" charset="0"/>
                <a:ea typeface="Times New Roman" panose="02020603050405020304" pitchFamily="18" charset="0"/>
              </a:rPr>
              <a:t>õ</a:t>
            </a:r>
            <a:r>
              <a:rPr lang="en-US" altLang="en-US" sz="1500">
                <a:effectLst/>
                <a:latin typeface="#9Slide03 Ralewayv4020 Medium" panose="00000600000000000000" pitchFamily="2" charset="0"/>
                <a:ea typeface="Times New Roman" panose="02020603050405020304" pitchFamily="18" charset="0"/>
              </a:rPr>
              <a:t>i và quản l</a:t>
            </a:r>
            <a:r>
              <a:rPr lang="" altLang="en-US" sz="1500">
                <a:effectLst/>
                <a:latin typeface="#9Slide03 Ralewayv4020 Medium" panose="00000600000000000000" pitchFamily="2" charset="0"/>
                <a:ea typeface="Times New Roman" panose="02020603050405020304" pitchFamily="18" charset="0"/>
              </a:rPr>
              <a:t>ý</a:t>
            </a:r>
            <a:r>
              <a:rPr lang="en-US" altLang="en-US" sz="1500">
                <a:effectLst/>
                <a:latin typeface="#9Slide03 Ralewayv4020 Medium" panose="00000600000000000000" pitchFamily="2" charset="0"/>
                <a:ea typeface="Times New Roman" panose="02020603050405020304" pitchFamily="18" charset="0"/>
              </a:rPr>
              <a:t> hoạt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ộng của các chi </a:t>
            </a:r>
            <a:r>
              <a:rPr lang="" altLang="en-US" sz="1500">
                <a:effectLst/>
                <a:latin typeface="#9Slide03 Ralewayv4020 Medium" panose="00000600000000000000" pitchFamily="2" charset="0"/>
                <a:ea typeface="Times New Roman" panose="02020603050405020304" pitchFamily="18" charset="0"/>
              </a:rPr>
              <a:t>đ</a:t>
            </a:r>
            <a:r>
              <a:rPr lang="en-US" altLang="en-US" sz="1500">
                <a:effectLst/>
                <a:latin typeface="#9Slide03 Ralewayv4020 Medium" panose="00000600000000000000" pitchFamily="2" charset="0"/>
                <a:ea typeface="Times New Roman" panose="02020603050405020304" pitchFamily="18" charset="0"/>
              </a:rPr>
              <a:t>oàn d</a:t>
            </a:r>
            <a:r>
              <a:rPr lang="" altLang="en-US" sz="1500">
                <a:effectLst/>
                <a:latin typeface="#9Slide03 Ralewayv4020 Medium" panose="00000600000000000000" pitchFamily="2" charset="0"/>
                <a:ea typeface="Times New Roman" panose="02020603050405020304" pitchFamily="18" charset="0"/>
              </a:rPr>
              <a:t>ư</a:t>
            </a:r>
            <a:r>
              <a:rPr lang="en-US" altLang="en-US" sz="1500">
                <a:effectLst/>
                <a:latin typeface="#9Slide03 Ralewayv4020 Medium" panose="00000600000000000000" pitchFamily="2" charset="0"/>
                <a:ea typeface="Times New Roman" panose="02020603050405020304" pitchFamily="18" charset="0"/>
              </a:rPr>
              <a:t>ới quyền.</a:t>
            </a:r>
            <a:endParaRPr lang="en-US" altLang="en-US" sz="1500">
              <a:effectLst/>
              <a:latin typeface="#9Slide03 Ralewayv4020 Medium" panose="00000600000000000000" pitchFamily="2" charset="0"/>
              <a:ea typeface="Times New Roman" panose="02020603050405020304" pitchFamily="18" charset="0"/>
            </a:endParaRP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39"/>
          <p:cNvSpPr txBox="1">
            <a:spLocks noGrp="1"/>
          </p:cNvSpPr>
          <p:nvPr>
            <p:ph type="title"/>
          </p:nvPr>
        </p:nvSpPr>
        <p:spPr>
          <a:xfrm>
            <a:off x="2468875" y="1676150"/>
            <a:ext cx="4546500" cy="12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solidFill>
                  <a:srgbClr val="002060"/>
                </a:solidFill>
              </a:rPr>
              <a:t>THANKS</a:t>
            </a:r>
            <a:endParaRPr dirty="0">
              <a:solidFill>
                <a:srgbClr val="002060"/>
              </a:solidFill>
            </a:endParaRPr>
          </a:p>
        </p:txBody>
      </p:sp>
      <p:sp>
        <p:nvSpPr>
          <p:cNvPr id="604" name="Google Shape;604;p39"/>
          <p:cNvSpPr txBox="1">
            <a:spLocks noGrp="1"/>
          </p:cNvSpPr>
          <p:nvPr>
            <p:ph type="subTitle" idx="1"/>
          </p:nvPr>
        </p:nvSpPr>
        <p:spPr>
          <a:xfrm>
            <a:off x="2128650" y="3042675"/>
            <a:ext cx="43668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solidFill>
                  <a:srgbClr val="002060"/>
                </a:solidFill>
              </a:rPr>
              <a:t>Demo now</a:t>
            </a:r>
            <a:endParaRPr dirty="0">
              <a:solidFill>
                <a:srgbClr val="002060"/>
              </a:solidFill>
            </a:endParaRPr>
          </a:p>
        </p:txBody>
      </p:sp>
      <p:sp>
        <p:nvSpPr>
          <p:cNvPr id="605" name="Google Shape;605;p39"/>
          <p:cNvSpPr/>
          <p:nvPr/>
        </p:nvSpPr>
        <p:spPr>
          <a:xfrm>
            <a:off x="6567156" y="3042675"/>
            <a:ext cx="448200" cy="497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39"/>
          <p:cNvSpPr/>
          <p:nvPr/>
        </p:nvSpPr>
        <p:spPr>
          <a:xfrm>
            <a:off x="6603450" y="3103425"/>
            <a:ext cx="375600" cy="375600"/>
          </a:xfrm>
          <a:prstGeom prst="mathMultiply">
            <a:avLst>
              <a:gd name="adj1" fmla="val 2352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nvGrpSpPr>
          <p:cNvPr id="607" name="Google Shape;607;p39"/>
          <p:cNvGrpSpPr/>
          <p:nvPr/>
        </p:nvGrpSpPr>
        <p:grpSpPr>
          <a:xfrm>
            <a:off x="2128597" y="1676168"/>
            <a:ext cx="267275" cy="1293612"/>
            <a:chOff x="6548455" y="1773875"/>
            <a:chExt cx="247500" cy="1197900"/>
          </a:xfrm>
        </p:grpSpPr>
        <p:sp>
          <p:nvSpPr>
            <p:cNvPr id="608" name="Google Shape;608;p39"/>
            <p:cNvSpPr/>
            <p:nvPr/>
          </p:nvSpPr>
          <p:spPr>
            <a:xfrm>
              <a:off x="6548455" y="1773875"/>
              <a:ext cx="2475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sp>
          <p:nvSpPr>
            <p:cNvPr id="609" name="Google Shape;609;p39"/>
            <p:cNvSpPr/>
            <p:nvPr/>
          </p:nvSpPr>
          <p:spPr>
            <a:xfrm>
              <a:off x="6548455" y="1982425"/>
              <a:ext cx="247500" cy="4365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panose="00000500000000000000"/>
                <a:ea typeface="Barlow" panose="00000500000000000000"/>
                <a:cs typeface="Barlow" panose="00000500000000000000"/>
                <a:sym typeface="Barlow" panose="00000500000000000000"/>
              </a:endParaRPr>
            </a:p>
          </p:txBody>
        </p:sp>
      </p:grpSp>
      <p:pic>
        <p:nvPicPr>
          <p:cNvPr id="610" name="Google Shape;610;p39"/>
          <p:cNvPicPr preferRelativeResize="0"/>
          <p:nvPr/>
        </p:nvPicPr>
        <p:blipFill rotWithShape="1">
          <a:blip r:embed="rId1"/>
          <a:srcRect l="7385" t="28457" r="8019" b="34736"/>
          <a:stretch>
            <a:fillRect/>
          </a:stretch>
        </p:blipFill>
        <p:spPr>
          <a:xfrm>
            <a:off x="5781875" y="1407475"/>
            <a:ext cx="1233500" cy="195749"/>
          </a:xfrm>
          <a:prstGeom prst="rect">
            <a:avLst/>
          </a:prstGeom>
          <a:noFill/>
          <a:ln>
            <a:noFill/>
          </a:ln>
        </p:spPr>
      </p:pic>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dirty="0">
                <a:solidFill>
                  <a:schemeClr val="bg1">
                    <a:lumMod val="25000"/>
                  </a:schemeClr>
                </a:solidFill>
              </a:rPr>
              <a:t>LÝ DO</a:t>
            </a:r>
            <a:br>
              <a:rPr lang="en-US" sz="4400" dirty="0">
                <a:solidFill>
                  <a:schemeClr val="bg1">
                    <a:lumMod val="25000"/>
                  </a:schemeClr>
                </a:solidFill>
              </a:rPr>
            </a:br>
            <a:r>
              <a:rPr lang="en-US" sz="4400" dirty="0">
                <a:solidFill>
                  <a:schemeClr val="bg1">
                    <a:lumMod val="25000"/>
                  </a:schemeClr>
                </a:solidFill>
              </a:rPr>
              <a:t>CHỌN ĐỀ TÀI</a:t>
            </a:r>
            <a:endParaRPr sz="4400" dirty="0">
              <a:solidFill>
                <a:schemeClr val="bg1">
                  <a:lumMod val="25000"/>
                </a:schemeClr>
              </a:solidFill>
            </a:endParaRPr>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bg1">
                    <a:lumMod val="50000"/>
                  </a:schemeClr>
                </a:solidFill>
              </a:rPr>
              <a:t>01</a:t>
            </a:r>
            <a:endParaRPr dirty="0">
              <a:solidFill>
                <a:schemeClr val="bg1">
                  <a:lumMod val="50000"/>
                </a:schemeClr>
              </a:solidFill>
            </a:endParaRPr>
          </a:p>
        </p:txBody>
      </p:sp>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76" name="Google Shape;476;p33"/>
          <p:cNvPicPr preferRelativeResize="0"/>
          <p:nvPr/>
        </p:nvPicPr>
        <p:blipFill rotWithShape="1">
          <a:blip r:embed="rId1"/>
          <a:srcRect l="7385" t="28457" r="8019" b="34736"/>
          <a:stretch>
            <a:fillRect/>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10" name="Picture Placeholder 9"/>
          <p:cNvPicPr>
            <a:picLocks noGrp="1" noChangeAspect="1"/>
          </p:cNvPicPr>
          <p:nvPr>
            <p:ph type="pic" idx="3"/>
          </p:nvPr>
        </p:nvPicPr>
        <p:blipFill>
          <a:blip r:embed="rId2"/>
          <a:srcRect l="16035" r="16035"/>
          <a:stretch>
            <a:fillRect/>
          </a:stretch>
        </p:blipFill>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705100" y="209550"/>
            <a:ext cx="3733800" cy="572700"/>
          </a:xfrm>
        </p:spPr>
        <p:txBody>
          <a:bodyPr/>
          <a:lstStyle/>
          <a:p>
            <a:pPr algn="ctr"/>
            <a:r>
              <a:rPr lang="en-US" sz="2000" dirty="0" err="1">
                <a:solidFill>
                  <a:schemeClr val="bg1">
                    <a:lumMod val="25000"/>
                  </a:schemeClr>
                </a:solidFill>
              </a:rPr>
              <a:t>Lý</a:t>
            </a:r>
            <a:r>
              <a:rPr lang="en-US" sz="2000" dirty="0">
                <a:solidFill>
                  <a:schemeClr val="bg1">
                    <a:lumMod val="25000"/>
                  </a:schemeClr>
                </a:solidFill>
              </a:rPr>
              <a:t> do </a:t>
            </a:r>
            <a:r>
              <a:rPr lang="en-US" sz="2000" dirty="0" err="1">
                <a:solidFill>
                  <a:schemeClr val="bg1">
                    <a:lumMod val="25000"/>
                  </a:schemeClr>
                </a:solidFill>
              </a:rPr>
              <a:t>chọn</a:t>
            </a:r>
            <a:r>
              <a:rPr lang="en-US" sz="2000" dirty="0">
                <a:solidFill>
                  <a:schemeClr val="bg1">
                    <a:lumMod val="25000"/>
                  </a:schemeClr>
                </a:solidFill>
              </a:rPr>
              <a:t> </a:t>
            </a:r>
            <a:r>
              <a:rPr lang="en-US" sz="2000" dirty="0" err="1">
                <a:solidFill>
                  <a:schemeClr val="bg1">
                    <a:lumMod val="25000"/>
                  </a:schemeClr>
                </a:solidFill>
              </a:rPr>
              <a:t>đề</a:t>
            </a:r>
            <a:r>
              <a:rPr lang="en-US" sz="2000" dirty="0">
                <a:solidFill>
                  <a:schemeClr val="bg1">
                    <a:lumMod val="25000"/>
                  </a:schemeClr>
                </a:solidFill>
              </a:rPr>
              <a:t> </a:t>
            </a:r>
            <a:r>
              <a:rPr lang="en-US" sz="2000" dirty="0" err="1">
                <a:solidFill>
                  <a:schemeClr val="bg1">
                    <a:lumMod val="25000"/>
                  </a:schemeClr>
                </a:solidFill>
              </a:rPr>
              <a:t>tài</a:t>
            </a:r>
            <a:endParaRPr lang="en-US" sz="2000" dirty="0">
              <a:solidFill>
                <a:schemeClr val="bg1">
                  <a:lumMod val="25000"/>
                </a:schemeClr>
              </a:solidFill>
            </a:endParaRPr>
          </a:p>
        </p:txBody>
      </p:sp>
      <p:sp>
        <p:nvSpPr>
          <p:cNvPr id="5" name="TextBox 4"/>
          <p:cNvSpPr txBox="1"/>
          <p:nvPr/>
        </p:nvSpPr>
        <p:spPr>
          <a:xfrm>
            <a:off x="457200" y="971550"/>
            <a:ext cx="8236585" cy="2676525"/>
          </a:xfrm>
          <a:prstGeom prst="rect">
            <a:avLst/>
          </a:prstGeom>
          <a:noFill/>
        </p:spPr>
        <p:txBody>
          <a:bodyPr wrap="square" rtlCol="0">
            <a:spAutoFit/>
          </a:bodyPr>
          <a:lstStyle/>
          <a:p>
            <a:pPr indent="457200" algn="just"/>
            <a:r>
              <a:rPr lang="en-US" altLang="en-US">
                <a:latin typeface="#9Slide03 Ralewayv4020 Medium" panose="00000600000000000000" pitchFamily="2" charset="0"/>
              </a:rPr>
              <a:t>Trong thời </a:t>
            </a:r>
            <a:r>
              <a:rPr lang="" altLang="en-US">
                <a:latin typeface="#9Slide03 Ralewayv4020 Medium" panose="00000600000000000000" pitchFamily="2" charset="0"/>
              </a:rPr>
              <a:t>đ</a:t>
            </a:r>
            <a:r>
              <a:rPr lang="en-US" altLang="en-US">
                <a:latin typeface="#9Slide03 Ralewayv4020 Medium" panose="00000600000000000000" pitchFamily="2" charset="0"/>
              </a:rPr>
              <a:t>ại chuyển </a:t>
            </a:r>
            <a:r>
              <a:rPr lang="" altLang="en-US">
                <a:latin typeface="#9Slide03 Ralewayv4020 Medium" panose="00000600000000000000" pitchFamily="2" charset="0"/>
              </a:rPr>
              <a:t>đ</a:t>
            </a:r>
            <a:r>
              <a:rPr lang="en-US" altLang="en-US">
                <a:latin typeface="#9Slide03 Ralewayv4020 Medium" panose="00000600000000000000" pitchFamily="2" charset="0"/>
              </a:rPr>
              <a:t>ổi số, công nghệ thông tin và Internet </a:t>
            </a:r>
            <a:r>
              <a:rPr lang="" altLang="en-US">
                <a:latin typeface="#9Slide03 Ralewayv4020 Medium" panose="00000600000000000000" pitchFamily="2" charset="0"/>
              </a:rPr>
              <a:t>đ</a:t>
            </a:r>
            <a:r>
              <a:rPr lang="en-US" altLang="en-US">
                <a:latin typeface="#9Slide03 Ralewayv4020 Medium" panose="00000600000000000000" pitchFamily="2" charset="0"/>
              </a:rPr>
              <a:t>óng vai trò quan trọng trong công tác quản l</a:t>
            </a:r>
            <a:r>
              <a:rPr lang="" altLang="en-US">
                <a:latin typeface="#9Slide03 Ralewayv4020 Medium" panose="00000600000000000000" pitchFamily="2" charset="0"/>
              </a:rPr>
              <a:t>ý</a:t>
            </a:r>
            <a:r>
              <a:rPr lang="en-US" altLang="en-US">
                <a:latin typeface="#9Slide03 Ralewayv4020 Medium" panose="00000600000000000000" pitchFamily="2" charset="0"/>
              </a:rPr>
              <a:t> tại các cơ sở giáo dục. Việc ứng dụng các hệ thống thông tin trực tuyến giúp nâng cao hiệu quả quản l</a:t>
            </a:r>
            <a:r>
              <a:rPr lang="" altLang="en-US">
                <a:latin typeface="#9Slide03 Ralewayv4020 Medium" panose="00000600000000000000" pitchFamily="2" charset="0"/>
              </a:rPr>
              <a:t>ý</a:t>
            </a:r>
            <a:r>
              <a:rPr lang="en-US" altLang="en-US">
                <a:latin typeface="#9Slide03 Ralewayv4020 Medium" panose="00000600000000000000" pitchFamily="2" charset="0"/>
              </a:rPr>
              <a:t>, tiết kiệm thời gian và chi phí, </a:t>
            </a:r>
            <a:r>
              <a:rPr lang="" altLang="en-US">
                <a:latin typeface="#9Slide03 Ralewayv4020 Medium" panose="00000600000000000000" pitchFamily="2" charset="0"/>
              </a:rPr>
              <a:t>đ</a:t>
            </a:r>
            <a:r>
              <a:rPr lang="en-US" altLang="en-US">
                <a:latin typeface="#9Slide03 Ralewayv4020 Medium" panose="00000600000000000000" pitchFamily="2" charset="0"/>
              </a:rPr>
              <a:t>ồng thời t</a:t>
            </a:r>
            <a:r>
              <a:rPr lang="" altLang="en-US">
                <a:latin typeface="#9Slide03 Ralewayv4020 Medium" panose="00000600000000000000" pitchFamily="2" charset="0"/>
              </a:rPr>
              <a:t>ă</a:t>
            </a:r>
            <a:r>
              <a:rPr lang="en-US" altLang="en-US">
                <a:latin typeface="#9Slide03 Ralewayv4020 Medium" panose="00000600000000000000" pitchFamily="2" charset="0"/>
              </a:rPr>
              <a:t>ng tính minh bạch.</a:t>
            </a:r>
            <a:endParaRPr lang="en-US" altLang="en-US">
              <a:latin typeface="#9Slide03 Ralewayv4020 Medium" panose="00000600000000000000" pitchFamily="2" charset="0"/>
            </a:endParaRPr>
          </a:p>
          <a:p>
            <a:pPr algn="just"/>
            <a:endParaRPr lang="en-US" altLang="en-US">
              <a:latin typeface="#9Slide03 Ralewayv4020 Medium" panose="00000600000000000000" pitchFamily="2" charset="0"/>
            </a:endParaRPr>
          </a:p>
          <a:p>
            <a:pPr indent="457200" algn="just"/>
            <a:r>
              <a:rPr lang="" altLang="en-US">
                <a:latin typeface="#9Slide03 Ralewayv4020 Medium" panose="00000600000000000000" pitchFamily="2" charset="0"/>
              </a:rPr>
              <a:t>Đ</a:t>
            </a:r>
            <a:r>
              <a:rPr lang="en-US" altLang="en-US">
                <a:latin typeface="#9Slide03 Ralewayv4020 Medium" panose="00000600000000000000" pitchFamily="2" charset="0"/>
              </a:rPr>
              <a:t>oàn Thanh niên tại các tr</a:t>
            </a:r>
            <a:r>
              <a:rPr lang="" altLang="en-US">
                <a:latin typeface="#9Slide03 Ralewayv4020 Medium" panose="00000600000000000000" pitchFamily="2" charset="0"/>
              </a:rPr>
              <a:t>ư</a:t>
            </a:r>
            <a:r>
              <a:rPr lang="en-US" altLang="en-US">
                <a:latin typeface="#9Slide03 Ralewayv4020 Medium" panose="00000600000000000000" pitchFamily="2" charset="0"/>
              </a:rPr>
              <a:t>ờng </a:t>
            </a:r>
            <a:r>
              <a:rPr lang="" altLang="en-US">
                <a:latin typeface="#9Slide03 Ralewayv4020 Medium" panose="00000600000000000000" pitchFamily="2" charset="0"/>
              </a:rPr>
              <a:t>đ</a:t>
            </a:r>
            <a:r>
              <a:rPr lang="en-US" altLang="en-US">
                <a:latin typeface="#9Slide03 Ralewayv4020 Medium" panose="00000600000000000000" pitchFamily="2" charset="0"/>
              </a:rPr>
              <a:t>ại học, cao </a:t>
            </a:r>
            <a:r>
              <a:rPr lang="" altLang="en-US">
                <a:latin typeface="#9Slide03 Ralewayv4020 Medium" panose="00000600000000000000" pitchFamily="2" charset="0"/>
              </a:rPr>
              <a:t>đ</a:t>
            </a:r>
            <a:r>
              <a:rPr lang="en-US" altLang="en-US">
                <a:latin typeface="#9Slide03 Ralewayv4020 Medium" panose="00000600000000000000" pitchFamily="2" charset="0"/>
              </a:rPr>
              <a:t>ẳng </a:t>
            </a:r>
            <a:r>
              <a:rPr lang="" altLang="en-US">
                <a:latin typeface="#9Slide03 Ralewayv4020 Medium" panose="00000600000000000000" pitchFamily="2" charset="0"/>
              </a:rPr>
              <a:t>đ</a:t>
            </a:r>
            <a:r>
              <a:rPr lang="en-US" altLang="en-US">
                <a:latin typeface="#9Slide03 Ralewayv4020 Medium" panose="00000600000000000000" pitchFamily="2" charset="0"/>
              </a:rPr>
              <a:t>óng vai trò quan trọng trong tổ chức các hoạt </a:t>
            </a:r>
            <a:r>
              <a:rPr lang="" altLang="en-US">
                <a:latin typeface="#9Slide03 Ralewayv4020 Medium" panose="00000600000000000000" pitchFamily="2" charset="0"/>
              </a:rPr>
              <a:t>đ</a:t>
            </a:r>
            <a:r>
              <a:rPr lang="en-US" altLang="en-US">
                <a:latin typeface="#9Slide03 Ralewayv4020 Medium" panose="00000600000000000000" pitchFamily="2" charset="0"/>
              </a:rPr>
              <a:t>ộng sinh viên. Tuy nhiên, ph</a:t>
            </a:r>
            <a:r>
              <a:rPr lang="" altLang="en-US">
                <a:latin typeface="#9Slide03 Ralewayv4020 Medium" panose="00000600000000000000" pitchFamily="2" charset="0"/>
              </a:rPr>
              <a:t>ư</a:t>
            </a:r>
            <a:r>
              <a:rPr lang="en-US" altLang="en-US">
                <a:latin typeface="#9Slide03 Ralewayv4020 Medium" panose="00000600000000000000" pitchFamily="2" charset="0"/>
              </a:rPr>
              <a:t>ơng thức quản l</a:t>
            </a:r>
            <a:r>
              <a:rPr lang="" altLang="en-US">
                <a:latin typeface="#9Slide03 Ralewayv4020 Medium" panose="00000600000000000000" pitchFamily="2" charset="0"/>
              </a:rPr>
              <a:t>ý</a:t>
            </a:r>
            <a:r>
              <a:rPr lang="en-US" altLang="en-US">
                <a:latin typeface="#9Slide03 Ralewayv4020 Medium" panose="00000600000000000000" pitchFamily="2" charset="0"/>
              </a:rPr>
              <a:t> truyền thống gặp nhiều khó kh</a:t>
            </a:r>
            <a:r>
              <a:rPr lang="" altLang="en-US">
                <a:latin typeface="#9Slide03 Ralewayv4020 Medium" panose="00000600000000000000" pitchFamily="2" charset="0"/>
              </a:rPr>
              <a:t>ă</a:t>
            </a:r>
            <a:r>
              <a:rPr lang="en-US" altLang="en-US">
                <a:latin typeface="#9Slide03 Ralewayv4020 Medium" panose="00000600000000000000" pitchFamily="2" charset="0"/>
              </a:rPr>
              <a:t>n, nh</a:t>
            </a:r>
            <a:r>
              <a:rPr lang="" altLang="en-US">
                <a:latin typeface="#9Slide03 Ralewayv4020 Medium" panose="00000600000000000000" pitchFamily="2" charset="0"/>
              </a:rPr>
              <a:t>ư</a:t>
            </a:r>
            <a:r>
              <a:rPr lang="en-US" altLang="en-US">
                <a:latin typeface="#9Slide03 Ralewayv4020 Medium" panose="00000600000000000000" pitchFamily="2" charset="0"/>
              </a:rPr>
              <a:t> l</a:t>
            </a:r>
            <a:r>
              <a:rPr lang="" altLang="en-US">
                <a:latin typeface="#9Slide03 Ralewayv4020 Medium" panose="00000600000000000000" pitchFamily="2" charset="0"/>
              </a:rPr>
              <a:t>ư</a:t>
            </a:r>
            <a:r>
              <a:rPr lang="en-US" altLang="en-US">
                <a:latin typeface="#9Slide03 Ralewayv4020 Medium" panose="00000600000000000000" pitchFamily="2" charset="0"/>
              </a:rPr>
              <a:t>u trữ hồ sơ giấy và thiếu kênh t</a:t>
            </a:r>
            <a:r>
              <a:rPr lang="" altLang="en-US">
                <a:latin typeface="#9Slide03 Ralewayv4020 Medium" panose="00000600000000000000" pitchFamily="2" charset="0"/>
              </a:rPr>
              <a:t>ư</a:t>
            </a:r>
            <a:r>
              <a:rPr lang="en-US" altLang="en-US">
                <a:latin typeface="#9Slide03 Ralewayv4020 Medium" panose="00000600000000000000" pitchFamily="2" charset="0"/>
              </a:rPr>
              <a:t>ơng tác thống nhất, dẫn </a:t>
            </a:r>
            <a:r>
              <a:rPr lang="" altLang="en-US">
                <a:latin typeface="#9Slide03 Ralewayv4020 Medium" panose="00000600000000000000" pitchFamily="2" charset="0"/>
              </a:rPr>
              <a:t>đ</a:t>
            </a:r>
            <a:r>
              <a:rPr lang="en-US" altLang="en-US">
                <a:latin typeface="#9Slide03 Ralewayv4020 Medium" panose="00000600000000000000" pitchFamily="2" charset="0"/>
              </a:rPr>
              <a:t>ến việc quản l</a:t>
            </a:r>
            <a:r>
              <a:rPr lang="" altLang="en-US">
                <a:latin typeface="#9Slide03 Ralewayv4020 Medium" panose="00000600000000000000" pitchFamily="2" charset="0"/>
              </a:rPr>
              <a:t>ý</a:t>
            </a:r>
            <a:r>
              <a:rPr lang="en-US" altLang="en-US">
                <a:latin typeface="#9Slide03 Ralewayv4020 Medium" panose="00000600000000000000" pitchFamily="2" charset="0"/>
              </a:rPr>
              <a:t> hoạt </a:t>
            </a:r>
            <a:r>
              <a:rPr lang="" altLang="en-US">
                <a:latin typeface="#9Slide03 Ralewayv4020 Medium" panose="00000600000000000000" pitchFamily="2" charset="0"/>
              </a:rPr>
              <a:t>đ</a:t>
            </a:r>
            <a:r>
              <a:rPr lang="en-US" altLang="en-US">
                <a:latin typeface="#9Slide03 Ralewayv4020 Medium" panose="00000600000000000000" pitchFamily="2" charset="0"/>
              </a:rPr>
              <a:t>ộng và báo cáo gặp nhiều sai sót.</a:t>
            </a:r>
            <a:endParaRPr lang="en-US" altLang="en-US">
              <a:latin typeface="#9Slide03 Ralewayv4020 Medium" panose="00000600000000000000" pitchFamily="2" charset="0"/>
            </a:endParaRPr>
          </a:p>
          <a:p>
            <a:pPr algn="just"/>
            <a:endParaRPr lang="en-US" altLang="en-US">
              <a:latin typeface="#9Slide03 Ralewayv4020 Medium" panose="00000600000000000000" pitchFamily="2" charset="0"/>
            </a:endParaRPr>
          </a:p>
          <a:p>
            <a:pPr indent="457200" algn="just"/>
            <a:r>
              <a:rPr lang="en-US" altLang="en-US">
                <a:latin typeface="#9Slide03 Ralewayv4020 Medium" panose="00000600000000000000" pitchFamily="2" charset="0"/>
              </a:rPr>
              <a:t>Vì vậy, việc xây dựng một website quản l</a:t>
            </a:r>
            <a:r>
              <a:rPr lang="" altLang="en-US">
                <a:latin typeface="#9Slide03 Ralewayv4020 Medium" panose="00000600000000000000" pitchFamily="2" charset="0"/>
              </a:rPr>
              <a:t>ý</a:t>
            </a:r>
            <a:r>
              <a:rPr lang="en-US" altLang="en-US">
                <a:latin typeface="#9Slide03 Ralewayv4020 Medium" panose="00000600000000000000" pitchFamily="2" charset="0"/>
              </a:rPr>
              <a:t> hoạt </a:t>
            </a:r>
            <a:r>
              <a:rPr lang="" altLang="en-US">
                <a:latin typeface="#9Slide03 Ralewayv4020 Medium" panose="00000600000000000000" pitchFamily="2" charset="0"/>
              </a:rPr>
              <a:t>đ</a:t>
            </a:r>
            <a:r>
              <a:rPr lang="en-US" altLang="en-US">
                <a:latin typeface="#9Slide03 Ralewayv4020 Medium" panose="00000600000000000000" pitchFamily="2" charset="0"/>
              </a:rPr>
              <a:t>ộng </a:t>
            </a:r>
            <a:r>
              <a:rPr lang="" altLang="en-US">
                <a:latin typeface="#9Slide03 Ralewayv4020 Medium" panose="00000600000000000000" pitchFamily="2" charset="0"/>
              </a:rPr>
              <a:t>Đ</a:t>
            </a:r>
            <a:r>
              <a:rPr lang="en-US" altLang="en-US">
                <a:latin typeface="#9Slide03 Ralewayv4020 Medium" panose="00000600000000000000" pitchFamily="2" charset="0"/>
              </a:rPr>
              <a:t>oàn Thanh niên là cần thiết. Website này sẽ hỗ trợ quản l</a:t>
            </a:r>
            <a:r>
              <a:rPr lang="" altLang="en-US">
                <a:latin typeface="#9Slide03 Ralewayv4020 Medium" panose="00000600000000000000" pitchFamily="2" charset="0"/>
              </a:rPr>
              <a:t>ý</a:t>
            </a:r>
            <a:r>
              <a:rPr lang="en-US" altLang="en-US">
                <a:latin typeface="#9Slide03 Ralewayv4020 Medium" panose="00000600000000000000" pitchFamily="2" charset="0"/>
              </a:rPr>
              <a:t> toàn diện các hoạt </a:t>
            </a:r>
            <a:r>
              <a:rPr lang="" altLang="en-US">
                <a:latin typeface="#9Slide03 Ralewayv4020 Medium" panose="00000600000000000000" pitchFamily="2" charset="0"/>
              </a:rPr>
              <a:t>đ</a:t>
            </a:r>
            <a:r>
              <a:rPr lang="en-US" altLang="en-US">
                <a:latin typeface="#9Slide03 Ralewayv4020 Medium" panose="00000600000000000000" pitchFamily="2" charset="0"/>
              </a:rPr>
              <a:t>ộng </a:t>
            </a:r>
            <a:r>
              <a:rPr lang="" altLang="en-US">
                <a:latin typeface="#9Slide03 Ralewayv4020 Medium" panose="00000600000000000000" pitchFamily="2" charset="0"/>
              </a:rPr>
              <a:t>Đ</a:t>
            </a:r>
            <a:r>
              <a:rPr lang="en-US" altLang="en-US">
                <a:latin typeface="#9Slide03 Ralewayv4020 Medium" panose="00000600000000000000" pitchFamily="2" charset="0"/>
              </a:rPr>
              <a:t>oàn, kết nối hiệu quả giữa Ban Chấp hành </a:t>
            </a:r>
            <a:r>
              <a:rPr lang="" altLang="en-US">
                <a:latin typeface="#9Slide03 Ralewayv4020 Medium" panose="00000600000000000000" pitchFamily="2" charset="0"/>
              </a:rPr>
              <a:t>Đ</a:t>
            </a:r>
            <a:r>
              <a:rPr lang="en-US" altLang="en-US">
                <a:latin typeface="#9Slide03 Ralewayv4020 Medium" panose="00000600000000000000" pitchFamily="2" charset="0"/>
              </a:rPr>
              <a:t>oàn tr</a:t>
            </a:r>
            <a:r>
              <a:rPr lang="" altLang="en-US">
                <a:latin typeface="#9Slide03 Ralewayv4020 Medium" panose="00000600000000000000" pitchFamily="2" charset="0"/>
              </a:rPr>
              <a:t>ư</a:t>
            </a:r>
            <a:r>
              <a:rPr lang="en-US" altLang="en-US">
                <a:latin typeface="#9Slide03 Ralewayv4020 Medium" panose="00000600000000000000" pitchFamily="2" charset="0"/>
              </a:rPr>
              <a:t>ờng, cán bộ </a:t>
            </a:r>
            <a:r>
              <a:rPr lang="" altLang="en-US">
                <a:latin typeface="#9Slide03 Ralewayv4020 Medium" panose="00000600000000000000" pitchFamily="2" charset="0"/>
              </a:rPr>
              <a:t>Đ</a:t>
            </a:r>
            <a:r>
              <a:rPr lang="en-US" altLang="en-US">
                <a:latin typeface="#9Slide03 Ralewayv4020 Medium" panose="00000600000000000000" pitchFamily="2" charset="0"/>
              </a:rPr>
              <a:t>oàn và sinh viên</a:t>
            </a:r>
            <a:endParaRPr lang="en-US" altLang="en-US">
              <a:latin typeface="#9Slide03 Ralewayv4020 Medium" panose="00000600000000000000" pitchFamily="2" charset="0"/>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705100" y="361950"/>
            <a:ext cx="3733800" cy="572700"/>
          </a:xfrm>
        </p:spPr>
        <p:txBody>
          <a:bodyPr/>
          <a:lstStyle/>
          <a:p>
            <a:pPr algn="ctr"/>
            <a:r>
              <a:rPr lang="en-US" sz="2000" dirty="0" err="1">
                <a:solidFill>
                  <a:schemeClr val="bg1">
                    <a:lumMod val="25000"/>
                  </a:schemeClr>
                </a:solidFill>
              </a:rPr>
              <a:t>Mục</a:t>
            </a:r>
            <a:r>
              <a:rPr lang="en-US" sz="2000" dirty="0">
                <a:solidFill>
                  <a:schemeClr val="bg1">
                    <a:lumMod val="25000"/>
                  </a:schemeClr>
                </a:solidFill>
              </a:rPr>
              <a:t> </a:t>
            </a:r>
            <a:r>
              <a:rPr lang="en-US" sz="2000" dirty="0" err="1">
                <a:solidFill>
                  <a:schemeClr val="bg1">
                    <a:lumMod val="25000"/>
                  </a:schemeClr>
                </a:solidFill>
              </a:rPr>
              <a:t>đích</a:t>
            </a:r>
            <a:r>
              <a:rPr lang="en-US" sz="2000" dirty="0">
                <a:solidFill>
                  <a:schemeClr val="bg1">
                    <a:lumMod val="25000"/>
                  </a:schemeClr>
                </a:solidFill>
              </a:rPr>
              <a:t> </a:t>
            </a:r>
            <a:r>
              <a:rPr lang="en-US" sz="2000" dirty="0" err="1">
                <a:solidFill>
                  <a:schemeClr val="bg1">
                    <a:lumMod val="25000"/>
                  </a:schemeClr>
                </a:solidFill>
              </a:rPr>
              <a:t>nghiên</a:t>
            </a:r>
            <a:r>
              <a:rPr lang="en-US" sz="2000" dirty="0">
                <a:solidFill>
                  <a:schemeClr val="bg1">
                    <a:lumMod val="25000"/>
                  </a:schemeClr>
                </a:solidFill>
              </a:rPr>
              <a:t> </a:t>
            </a:r>
            <a:r>
              <a:rPr lang="en-US" sz="2000" dirty="0" err="1">
                <a:solidFill>
                  <a:schemeClr val="bg1">
                    <a:lumMod val="25000"/>
                  </a:schemeClr>
                </a:solidFill>
              </a:rPr>
              <a:t>cứu</a:t>
            </a:r>
            <a:endParaRPr lang="en-US" sz="2000" dirty="0">
              <a:solidFill>
                <a:schemeClr val="bg1">
                  <a:lumMod val="25000"/>
                </a:schemeClr>
              </a:solidFill>
            </a:endParaRPr>
          </a:p>
        </p:txBody>
      </p:sp>
      <p:sp>
        <p:nvSpPr>
          <p:cNvPr id="5" name="TextBox 4"/>
          <p:cNvSpPr txBox="1"/>
          <p:nvPr/>
        </p:nvSpPr>
        <p:spPr>
          <a:xfrm>
            <a:off x="914400" y="819150"/>
            <a:ext cx="7315200" cy="584775"/>
          </a:xfrm>
          <a:prstGeom prst="rect">
            <a:avLst/>
          </a:prstGeom>
          <a:noFill/>
        </p:spPr>
        <p:txBody>
          <a:bodyPr wrap="square" rtlCol="0">
            <a:spAutoFit/>
          </a:bodyPr>
          <a:lstStyle/>
          <a:p>
            <a:pPr algn="just"/>
            <a:r>
              <a:rPr lang="en-US" sz="1600" dirty="0" err="1">
                <a:effectLst/>
                <a:latin typeface="#9Slide03 Ralewayv4020 Medium" panose="00000600000000000000" pitchFamily="2" charset="0"/>
                <a:ea typeface="Times New Roman" panose="02020603050405020304" pitchFamily="18" charset="0"/>
              </a:rPr>
              <a:t>Hiểu</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rõ</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về</a:t>
            </a:r>
            <a:r>
              <a:rPr lang="en-US" sz="1600" dirty="0">
                <a:effectLst/>
                <a:latin typeface="#9Slide03 Ralewayv4020 Medium" panose="00000600000000000000" pitchFamily="2" charset="0"/>
                <a:ea typeface="Times New Roman" panose="02020603050405020304" pitchFamily="18" charset="0"/>
              </a:rPr>
              <a:t> NodeJS, ReactJS, Restful API </a:t>
            </a:r>
            <a:r>
              <a:rPr lang="en-US" sz="1600" dirty="0" err="1">
                <a:effectLst/>
                <a:latin typeface="#9Slide03 Ralewayv4020 Medium" panose="00000600000000000000" pitchFamily="2" charset="0"/>
                <a:ea typeface="Times New Roman" panose="02020603050405020304" pitchFamily="18" charset="0"/>
              </a:rPr>
              <a:t>và</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ứng</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dụng</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chúng</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để</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xây</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dựng</a:t>
            </a:r>
            <a:r>
              <a:rPr lang="en-US" sz="1600" dirty="0">
                <a:effectLst/>
                <a:latin typeface="#9Slide03 Ralewayv4020 Medium" panose="00000600000000000000" pitchFamily="2" charset="0"/>
                <a:ea typeface="Times New Roman" panose="02020603050405020304" pitchFamily="18" charset="0"/>
              </a:rPr>
              <a:t> website </a:t>
            </a:r>
            <a:r>
              <a:rPr lang="en-US" sz="1600" dirty="0" err="1">
                <a:effectLst/>
                <a:latin typeface="#9Slide03 Ralewayv4020 Medium" panose="00000600000000000000" pitchFamily="2" charset="0"/>
                <a:ea typeface="Times New Roman" panose="02020603050405020304" pitchFamily="18" charset="0"/>
              </a:rPr>
              <a:t>bán</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mỹ</a:t>
            </a:r>
            <a:r>
              <a:rPr lang="en-US" sz="1600" dirty="0">
                <a:effectLst/>
                <a:latin typeface="#9Slide03 Ralewayv4020 Medium" panose="00000600000000000000" pitchFamily="2" charset="0"/>
                <a:ea typeface="Times New Roman" panose="02020603050405020304" pitchFamily="18" charset="0"/>
              </a:rPr>
              <a:t> </a:t>
            </a:r>
            <a:r>
              <a:rPr lang="en-US" sz="1600" dirty="0" err="1">
                <a:effectLst/>
                <a:latin typeface="#9Slide03 Ralewayv4020 Medium" panose="00000600000000000000" pitchFamily="2" charset="0"/>
                <a:ea typeface="Times New Roman" panose="02020603050405020304" pitchFamily="18" charset="0"/>
              </a:rPr>
              <a:t>phẩm</a:t>
            </a:r>
            <a:r>
              <a:rPr lang="en-US" sz="1600" dirty="0">
                <a:effectLst/>
                <a:latin typeface="#9Slide03 Ralewayv4020 Medium" panose="00000600000000000000" pitchFamily="2" charset="0"/>
                <a:ea typeface="Times New Roman" panose="02020603050405020304" pitchFamily="18" charset="0"/>
              </a:rPr>
              <a:t>.</a:t>
            </a:r>
            <a:endParaRPr lang="en-US" sz="1200" dirty="0">
              <a:latin typeface="#9Slide03 Ralewayv4020 Medium" panose="00000600000000000000" pitchFamily="2" charset="0"/>
            </a:endParaRPr>
          </a:p>
        </p:txBody>
      </p:sp>
      <p:sp>
        <p:nvSpPr>
          <p:cNvPr id="2" name="Title 5"/>
          <p:cNvSpPr txBox="1"/>
          <p:nvPr/>
        </p:nvSpPr>
        <p:spPr>
          <a:xfrm>
            <a:off x="2705100" y="1861125"/>
            <a:ext cx="373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2000" dirty="0" err="1">
                <a:solidFill>
                  <a:schemeClr val="bg1">
                    <a:lumMod val="25000"/>
                  </a:schemeClr>
                </a:solidFill>
              </a:rPr>
              <a:t>Đối</a:t>
            </a:r>
            <a:r>
              <a:rPr lang="en-US" sz="2000" dirty="0">
                <a:solidFill>
                  <a:schemeClr val="bg1">
                    <a:lumMod val="25000"/>
                  </a:schemeClr>
                </a:solidFill>
              </a:rPr>
              <a:t> </a:t>
            </a:r>
            <a:r>
              <a:rPr lang="en-US" sz="2000" dirty="0" err="1">
                <a:solidFill>
                  <a:schemeClr val="bg1">
                    <a:lumMod val="25000"/>
                  </a:schemeClr>
                </a:solidFill>
              </a:rPr>
              <a:t>tượng</a:t>
            </a:r>
            <a:r>
              <a:rPr lang="en-US" sz="2000" dirty="0">
                <a:solidFill>
                  <a:schemeClr val="bg1">
                    <a:lumMod val="25000"/>
                  </a:schemeClr>
                </a:solidFill>
              </a:rPr>
              <a:t> </a:t>
            </a:r>
            <a:r>
              <a:rPr lang="en-US" sz="2000" dirty="0" err="1">
                <a:solidFill>
                  <a:schemeClr val="bg1">
                    <a:lumMod val="25000"/>
                  </a:schemeClr>
                </a:solidFill>
              </a:rPr>
              <a:t>nghiên</a:t>
            </a:r>
            <a:r>
              <a:rPr lang="en-US" sz="2000" dirty="0">
                <a:solidFill>
                  <a:schemeClr val="bg1">
                    <a:lumMod val="25000"/>
                  </a:schemeClr>
                </a:solidFill>
              </a:rPr>
              <a:t> </a:t>
            </a:r>
            <a:r>
              <a:rPr lang="en-US" sz="2000" dirty="0" err="1">
                <a:solidFill>
                  <a:schemeClr val="bg1">
                    <a:lumMod val="25000"/>
                  </a:schemeClr>
                </a:solidFill>
              </a:rPr>
              <a:t>cứu</a:t>
            </a:r>
            <a:endParaRPr lang="en-US" sz="2000" dirty="0">
              <a:solidFill>
                <a:schemeClr val="bg1">
                  <a:lumMod val="25000"/>
                </a:schemeClr>
              </a:solidFill>
            </a:endParaRPr>
          </a:p>
        </p:txBody>
      </p:sp>
      <p:pic>
        <p:nvPicPr>
          <p:cNvPr id="10" name="Picture 2"/>
          <p:cNvPicPr>
            <a:picLocks noChangeAspect="1" noChangeArrowheads="1"/>
          </p:cNvPicPr>
          <p:nvPr/>
        </p:nvPicPr>
        <p:blipFill>
          <a:blip r:embed="rId1">
            <a:extLst>
              <a:ext uri="{BEBA8EAE-BF5A-486C-A8C5-ECC9F3942E4B}">
                <a14:imgProps xmlns:a14="http://schemas.microsoft.com/office/drawing/2010/main">
                  <a14:imgLayer r:embed="rId2">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7673131" y="2600606"/>
            <a:ext cx="491424" cy="4273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p:cNvPicPr>
            <a:picLocks noChangeAspect="1"/>
          </p:cNvPicPr>
          <p:nvPr/>
        </p:nvPicPr>
        <p:blipFill>
          <a:blip r:embed="rId3"/>
          <a:stretch>
            <a:fillRect/>
          </a:stretch>
        </p:blipFill>
        <p:spPr>
          <a:xfrm>
            <a:off x="3095926" y="2677914"/>
            <a:ext cx="1300500" cy="350018"/>
          </a:xfrm>
          <a:prstGeom prst="rect">
            <a:avLst/>
          </a:prstGeom>
        </p:spPr>
      </p:pic>
      <p:pic>
        <p:nvPicPr>
          <p:cNvPr id="12" name="Picture 4" descr="Getting started with Express.js - Keeping it simple! | Ajeet Chaulagai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0355" y="2665967"/>
            <a:ext cx="450115" cy="450115"/>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5"/>
          <p:cNvSpPr txBox="1"/>
          <p:nvPr/>
        </p:nvSpPr>
        <p:spPr>
          <a:xfrm>
            <a:off x="533400" y="2571750"/>
            <a:ext cx="1828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1800">
                <a:solidFill>
                  <a:srgbClr val="002060"/>
                </a:solidFill>
                <a:latin typeface="#9Slide03 Ralewayv4020 Black" panose="00000A00000000000000" pitchFamily="2" charset="0"/>
              </a:rPr>
              <a:t>RESTFUL API</a:t>
            </a:r>
            <a:endParaRPr lang="en-US" sz="1800">
              <a:solidFill>
                <a:srgbClr val="002060"/>
              </a:solidFill>
              <a:latin typeface="#9Slide03 Ralewayv4020 Black" panose="00000A00000000000000" pitchFamily="2" charset="0"/>
            </a:endParaRPr>
          </a:p>
          <a:p>
            <a:pPr algn="ctr"/>
            <a:r>
              <a:rPr lang="en-US" sz="1800">
                <a:solidFill>
                  <a:srgbClr val="002060"/>
                </a:solidFill>
                <a:latin typeface="#9Slide03 Ralewayv4020 Black" panose="00000A00000000000000" pitchFamily="2" charset="0"/>
              </a:rPr>
              <a:t>+ AUTH</a:t>
            </a:r>
            <a:endParaRPr lang="en-US" sz="1800">
              <a:solidFill>
                <a:srgbClr val="002060"/>
              </a:solidFill>
              <a:latin typeface="#9Slide03 Ralewayv4020 Black" panose="00000A00000000000000" pitchFamily="2" charset="0"/>
            </a:endParaRPr>
          </a:p>
        </p:txBody>
      </p:sp>
      <p:sp>
        <p:nvSpPr>
          <p:cNvPr id="16" name="TextBox 15"/>
          <p:cNvSpPr txBox="1"/>
          <p:nvPr/>
        </p:nvSpPr>
        <p:spPr>
          <a:xfrm>
            <a:off x="2673818" y="3332798"/>
            <a:ext cx="2725258" cy="523220"/>
          </a:xfrm>
          <a:prstGeom prst="rect">
            <a:avLst/>
          </a:prstGeom>
          <a:noFill/>
        </p:spPr>
        <p:txBody>
          <a:bodyPr wrap="square" rtlCol="0">
            <a:spAutoFit/>
          </a:bodyPr>
          <a:lstStyle/>
          <a:p>
            <a:pPr algn="ctr"/>
            <a:r>
              <a:rPr lang="en-US">
                <a:effectLst/>
                <a:latin typeface="#9Slide03 Ralewayv4020 Medium" panose="00000600000000000000" pitchFamily="2" charset="0"/>
                <a:ea typeface="Times New Roman" panose="02020603050405020304" pitchFamily="18" charset="0"/>
              </a:rPr>
              <a:t>NodeJS và</a:t>
            </a:r>
            <a:endParaRPr lang="en-US">
              <a:effectLst/>
              <a:latin typeface="#9Slide03 Ralewayv4020 Medium" panose="00000600000000000000" pitchFamily="2" charset="0"/>
              <a:ea typeface="Times New Roman" panose="02020603050405020304" pitchFamily="18" charset="0"/>
            </a:endParaRPr>
          </a:p>
          <a:p>
            <a:pPr algn="ctr"/>
            <a:r>
              <a:rPr lang="en-US">
                <a:effectLst/>
                <a:latin typeface="#9Slide03 Ralewayv4020 Medium" panose="00000600000000000000" pitchFamily="2" charset="0"/>
                <a:ea typeface="Times New Roman" panose="02020603050405020304" pitchFamily="18" charset="0"/>
              </a:rPr>
              <a:t>thư viện ExpressJS</a:t>
            </a:r>
            <a:endParaRPr lang="en-US" sz="1100">
              <a:latin typeface="#9Slide03 Ralewayv4020 Medium" panose="00000600000000000000" pitchFamily="2" charset="0"/>
            </a:endParaRPr>
          </a:p>
        </p:txBody>
      </p:sp>
      <p:sp>
        <p:nvSpPr>
          <p:cNvPr id="17" name="TextBox 16"/>
          <p:cNvSpPr txBox="1"/>
          <p:nvPr/>
        </p:nvSpPr>
        <p:spPr>
          <a:xfrm>
            <a:off x="5562600" y="3332798"/>
            <a:ext cx="1484618" cy="523220"/>
          </a:xfrm>
          <a:prstGeom prst="rect">
            <a:avLst/>
          </a:prstGeom>
          <a:noFill/>
        </p:spPr>
        <p:txBody>
          <a:bodyPr wrap="square" rtlCol="0">
            <a:spAutoFit/>
          </a:bodyPr>
          <a:lstStyle/>
          <a:p>
            <a:pPr algn="ctr"/>
            <a:r>
              <a:rPr lang="en-US" dirty="0" err="1">
                <a:latin typeface="#9Slide03 Ralewayv4020 Medium" panose="00000600000000000000" pitchFamily="2" charset="0"/>
                <a:ea typeface="Times New Roman" panose="02020603050405020304" pitchFamily="18" charset="0"/>
              </a:rPr>
              <a:t>Cơ</a:t>
            </a:r>
            <a:r>
              <a:rPr lang="en-US" dirty="0">
                <a:latin typeface="#9Slide03 Ralewayv4020 Medium" panose="00000600000000000000" pitchFamily="2" charset="0"/>
                <a:ea typeface="Times New Roman" panose="02020603050405020304" pitchFamily="18" charset="0"/>
              </a:rPr>
              <a:t> </a:t>
            </a:r>
            <a:r>
              <a:rPr lang="en-US" dirty="0" err="1">
                <a:latin typeface="#9Slide03 Ralewayv4020 Medium" panose="00000600000000000000" pitchFamily="2" charset="0"/>
                <a:ea typeface="Times New Roman" panose="02020603050405020304" pitchFamily="18" charset="0"/>
              </a:rPr>
              <a:t>sở</a:t>
            </a:r>
            <a:r>
              <a:rPr lang="en-US" dirty="0">
                <a:latin typeface="#9Slide03 Ralewayv4020 Medium" panose="00000600000000000000" pitchFamily="2" charset="0"/>
                <a:ea typeface="Times New Roman" panose="02020603050405020304" pitchFamily="18" charset="0"/>
              </a:rPr>
              <a:t> </a:t>
            </a:r>
            <a:r>
              <a:rPr lang="en-US" dirty="0" err="1">
                <a:latin typeface="#9Slide03 Ralewayv4020 Medium" panose="00000600000000000000" pitchFamily="2" charset="0"/>
                <a:ea typeface="Times New Roman" panose="02020603050405020304" pitchFamily="18" charset="0"/>
              </a:rPr>
              <a:t>dữ</a:t>
            </a:r>
            <a:r>
              <a:rPr lang="en-US" dirty="0">
                <a:latin typeface="#9Slide03 Ralewayv4020 Medium" panose="00000600000000000000" pitchFamily="2" charset="0"/>
                <a:ea typeface="Times New Roman" panose="02020603050405020304" pitchFamily="18" charset="0"/>
              </a:rPr>
              <a:t> </a:t>
            </a:r>
            <a:r>
              <a:rPr lang="en-US" dirty="0" err="1">
                <a:latin typeface="#9Slide03 Ralewayv4020 Medium" panose="00000600000000000000" pitchFamily="2" charset="0"/>
                <a:ea typeface="Times New Roman" panose="02020603050405020304" pitchFamily="18" charset="0"/>
              </a:rPr>
              <a:t>liệu</a:t>
            </a:r>
            <a:endParaRPr lang="en-US" dirty="0">
              <a:latin typeface="#9Slide03 Ralewayv4020 Medium" panose="00000600000000000000" pitchFamily="2" charset="0"/>
              <a:ea typeface="Times New Roman" panose="02020603050405020304" pitchFamily="18" charset="0"/>
            </a:endParaRPr>
          </a:p>
          <a:p>
            <a:pPr algn="ctr"/>
            <a:r>
              <a:rPr lang="en-US" dirty="0">
                <a:effectLst/>
                <a:latin typeface="#9Slide03 Ralewayv4020 Medium" panose="00000600000000000000" pitchFamily="2" charset="0"/>
                <a:ea typeface="Times New Roman" panose="02020603050405020304" pitchFamily="18" charset="0"/>
              </a:rPr>
              <a:t>MySQL</a:t>
            </a:r>
            <a:endParaRPr lang="en-US" sz="1100" dirty="0">
              <a:latin typeface="#9Slide03 Ralewayv4020 Medium" panose="00000600000000000000" pitchFamily="2" charset="0"/>
            </a:endParaRPr>
          </a:p>
        </p:txBody>
      </p:sp>
      <p:sp>
        <p:nvSpPr>
          <p:cNvPr id="18" name="TextBox 17"/>
          <p:cNvSpPr txBox="1"/>
          <p:nvPr/>
        </p:nvSpPr>
        <p:spPr>
          <a:xfrm>
            <a:off x="7176534" y="3332798"/>
            <a:ext cx="1484618" cy="523220"/>
          </a:xfrm>
          <a:prstGeom prst="rect">
            <a:avLst/>
          </a:prstGeom>
          <a:noFill/>
        </p:spPr>
        <p:txBody>
          <a:bodyPr wrap="square" rtlCol="0">
            <a:spAutoFit/>
          </a:bodyPr>
          <a:lstStyle/>
          <a:p>
            <a:pPr algn="ctr"/>
            <a:r>
              <a:rPr lang="en-US">
                <a:latin typeface="#9Slide03 Ralewayv4020 Medium" panose="00000600000000000000" pitchFamily="2" charset="0"/>
                <a:ea typeface="Times New Roman" panose="02020603050405020304" pitchFamily="18" charset="0"/>
              </a:rPr>
              <a:t>Framework ReactJS</a:t>
            </a:r>
            <a:endParaRPr lang="en-US" sz="1100">
              <a:latin typeface="#9Slide03 Ralewayv4020 Medium" panose="00000600000000000000" pitchFamily="2" charset="0"/>
              <a:ea typeface="Times New Roman" panose="02020603050405020304" pitchFamily="18" charset="0"/>
            </a:endParaRPr>
          </a:p>
        </p:txBody>
      </p:sp>
      <p:sp>
        <p:nvSpPr>
          <p:cNvPr id="19" name="TextBox 18"/>
          <p:cNvSpPr txBox="1"/>
          <p:nvPr/>
        </p:nvSpPr>
        <p:spPr>
          <a:xfrm>
            <a:off x="113578" y="3332798"/>
            <a:ext cx="2725258" cy="523220"/>
          </a:xfrm>
          <a:prstGeom prst="rect">
            <a:avLst/>
          </a:prstGeom>
          <a:noFill/>
        </p:spPr>
        <p:txBody>
          <a:bodyPr wrap="square" rtlCol="0">
            <a:spAutoFit/>
          </a:bodyPr>
          <a:lstStyle/>
          <a:p>
            <a:pPr algn="ctr"/>
            <a:r>
              <a:rPr lang="en-US">
                <a:effectLst/>
                <a:latin typeface="#9Slide03 Ralewayv4020 Medium" panose="00000600000000000000" pitchFamily="2" charset="0"/>
                <a:ea typeface="Times New Roman" panose="02020603050405020304" pitchFamily="18" charset="0"/>
              </a:rPr>
              <a:t>Kiến thức về Restful API</a:t>
            </a:r>
            <a:endParaRPr lang="en-US">
              <a:effectLst/>
              <a:latin typeface="#9Slide03 Ralewayv4020 Medium" panose="00000600000000000000" pitchFamily="2" charset="0"/>
              <a:ea typeface="Times New Roman" panose="02020603050405020304" pitchFamily="18" charset="0"/>
            </a:endParaRPr>
          </a:p>
          <a:p>
            <a:pPr algn="ctr"/>
            <a:r>
              <a:rPr lang="en-US">
                <a:effectLst/>
                <a:latin typeface="#9Slide03 Ralewayv4020 Medium" panose="00000600000000000000" pitchFamily="2" charset="0"/>
                <a:ea typeface="Times New Roman" panose="02020603050405020304" pitchFamily="18" charset="0"/>
              </a:rPr>
              <a:t>và xác thực</a:t>
            </a:r>
            <a:endParaRPr lang="en-US" sz="1100">
              <a:latin typeface="#9Slide03 Ralewayv4020 Medium" panose="00000600000000000000" pitchFamily="2" charset="0"/>
            </a:endParaRPr>
          </a:p>
        </p:txBody>
      </p:sp>
      <p:pic>
        <p:nvPicPr>
          <p:cNvPr id="4" name="Picture 3"/>
          <p:cNvPicPr>
            <a:picLocks noChangeAspect="1"/>
          </p:cNvPicPr>
          <p:nvPr/>
        </p:nvPicPr>
        <p:blipFill rotWithShape="1">
          <a:blip r:embed="rId5"/>
          <a:srcRect r="2640"/>
          <a:stretch>
            <a:fillRect/>
          </a:stretch>
        </p:blipFill>
        <p:spPr>
          <a:xfrm>
            <a:off x="5979632" y="2530140"/>
            <a:ext cx="789447" cy="706342"/>
          </a:xfrm>
          <a:prstGeom prst="rect">
            <a:avLst/>
          </a:prstGeom>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dirty="0">
                <a:solidFill>
                  <a:schemeClr val="bg1">
                    <a:lumMod val="25000"/>
                  </a:schemeClr>
                </a:solidFill>
              </a:rPr>
              <a:t>NGHIÊN CỨU</a:t>
            </a:r>
            <a:br>
              <a:rPr lang="en-US" sz="4400" dirty="0">
                <a:solidFill>
                  <a:schemeClr val="bg1">
                    <a:lumMod val="25000"/>
                  </a:schemeClr>
                </a:solidFill>
              </a:rPr>
            </a:br>
            <a:r>
              <a:rPr lang="en-US" sz="4400" dirty="0">
                <a:solidFill>
                  <a:schemeClr val="bg1">
                    <a:lumMod val="25000"/>
                  </a:schemeClr>
                </a:solidFill>
              </a:rPr>
              <a:t>LÝ THUYẾT</a:t>
            </a:r>
            <a:endParaRPr sz="4400" dirty="0">
              <a:solidFill>
                <a:schemeClr val="bg1">
                  <a:lumMod val="25000"/>
                </a:schemeClr>
              </a:solidFill>
            </a:endParaRPr>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rgbClr val="0070C0"/>
                </a:solidFill>
              </a:rPr>
              <a:t>02</a:t>
            </a:r>
            <a:endParaRPr dirty="0">
              <a:solidFill>
                <a:srgbClr val="0070C0"/>
              </a:solidFill>
            </a:endParaRPr>
          </a:p>
        </p:txBody>
      </p:sp>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476" name="Google Shape;476;p33"/>
          <p:cNvPicPr preferRelativeResize="0"/>
          <p:nvPr/>
        </p:nvPicPr>
        <p:blipFill rotWithShape="1">
          <a:blip r:embed="rId1"/>
          <a:srcRect l="7385" t="28457" r="8019" b="34736"/>
          <a:stretch>
            <a:fillRect/>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 name="Picture Placeholder 4"/>
          <p:cNvPicPr>
            <a:picLocks noGrp="1" noChangeAspect="1"/>
          </p:cNvPicPr>
          <p:nvPr>
            <p:ph type="pic" idx="3"/>
          </p:nvPr>
        </p:nvPicPr>
        <p:blipFill>
          <a:blip r:embed="rId2"/>
          <a:srcRect l="16035" r="16035"/>
          <a:stretch>
            <a:fillRect/>
          </a:stretch>
        </p:blipFill>
        <p:spPr/>
      </p:pic>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1"/>
          <p:cNvPicPr>
            <a:picLocks noChangeAspect="1" noChangeArrowheads="1"/>
          </p:cNvPicPr>
          <p:nvPr/>
        </p:nvPicPr>
        <p:blipFill>
          <a:blip r:embed="rId1">
            <a:extLst>
              <a:ext uri="{28A0092B-C50C-407E-A947-70E740481C1C}">
                <a14:useLocalDpi xmlns:a14="http://schemas.microsoft.com/office/drawing/2010/main" val="0"/>
              </a:ext>
            </a:extLst>
          </a:blip>
          <a:srcRect t="15039" b="15677"/>
          <a:stretch>
            <a:fillRect/>
          </a:stretch>
        </p:blipFill>
        <p:spPr bwMode="auto">
          <a:xfrm>
            <a:off x="1871640" y="2574357"/>
            <a:ext cx="5400720" cy="20946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5"/>
          <p:cNvSpPr>
            <a:spLocks noGrp="1"/>
          </p:cNvSpPr>
          <p:nvPr>
            <p:ph type="title"/>
          </p:nvPr>
        </p:nvSpPr>
        <p:spPr>
          <a:xfrm>
            <a:off x="533400" y="539566"/>
            <a:ext cx="2667000" cy="762000"/>
          </a:xfrm>
        </p:spPr>
        <p:txBody>
          <a:bodyPr/>
          <a:lstStyle/>
          <a:p>
            <a:r>
              <a:rPr lang="en-US" sz="2800"/>
              <a:t>RESTFUL API</a:t>
            </a:r>
            <a:endParaRPr lang="en-US" sz="2800"/>
          </a:p>
        </p:txBody>
      </p:sp>
      <p:sp>
        <p:nvSpPr>
          <p:cNvPr id="2" name="TextBox 1"/>
          <p:cNvSpPr txBox="1"/>
          <p:nvPr/>
        </p:nvSpPr>
        <p:spPr>
          <a:xfrm>
            <a:off x="533400" y="1149166"/>
            <a:ext cx="8077200" cy="1323439"/>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RESTful API (Representational State Transfer API) là một kiến trúc thiết kế cho việc xây dựng các dịch vụ web linh hoạt, đơn giản và dễ dàng tích hợp. Được đặt ra bởi Roy Fielding trong luận văn tiến sĩ của mình vào năm 2000, RESTful API dựa trên các nguyên tắc cơ bản của REST, một mô hình truyền thông không trạng thái và có khả năng mở rộng.</a:t>
            </a:r>
            <a:endParaRPr lang="vi-VN" sz="1600">
              <a:effectLst/>
              <a:latin typeface="#9Slide03 Ralewayv4020 Medium" panose="00000600000000000000" pitchFamily="2" charset="0"/>
              <a:ea typeface="Times New Roman" panose="02020603050405020304" pitchFamily="18" charset="0"/>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p:cNvSpPr>
            <a:spLocks noGrp="1"/>
          </p:cNvSpPr>
          <p:nvPr>
            <p:ph type="title"/>
          </p:nvPr>
        </p:nvSpPr>
        <p:spPr>
          <a:xfrm>
            <a:off x="533400" y="590550"/>
            <a:ext cx="2667000" cy="762000"/>
          </a:xfrm>
        </p:spPr>
        <p:txBody>
          <a:bodyPr/>
          <a:lstStyle/>
          <a:p>
            <a:r>
              <a:rPr lang="en-US" sz="2800"/>
              <a:t>NODEJS</a:t>
            </a:r>
            <a:endParaRPr lang="en-US" sz="2800"/>
          </a:p>
        </p:txBody>
      </p:sp>
      <p:sp>
        <p:nvSpPr>
          <p:cNvPr id="3" name="TextBox 2"/>
          <p:cNvSpPr txBox="1"/>
          <p:nvPr/>
        </p:nvSpPr>
        <p:spPr>
          <a:xfrm>
            <a:off x="533400" y="1264920"/>
            <a:ext cx="4750435" cy="2433955"/>
          </a:xfrm>
          <a:prstGeom prst="rect">
            <a:avLst/>
          </a:prstGeom>
          <a:noFill/>
        </p:spPr>
        <p:txBody>
          <a:bodyPr wrap="square" rtlCol="0">
            <a:noAutofit/>
          </a:bodyPr>
          <a:lstStyle/>
          <a:p>
            <a:pPr algn="just"/>
            <a:r>
              <a:rPr lang="en-US" altLang="en-US" sz="1600">
                <a:effectLst/>
                <a:latin typeface="#9Slide03 Ralewayv4020 Medium" panose="00000600000000000000" pitchFamily="2" charset="0"/>
                <a:ea typeface="Times New Roman" panose="02020603050405020304" pitchFamily="18" charset="0"/>
              </a:rPr>
              <a:t>NodeJS là môi tr</a:t>
            </a:r>
            <a:r>
              <a:rPr lang="" altLang="en-US" sz="1600">
                <a:effectLst/>
                <a:latin typeface="#9Slide03 Ralewayv4020 Medium" panose="00000600000000000000" pitchFamily="2" charset="0"/>
                <a:ea typeface="Times New Roman" panose="02020603050405020304" pitchFamily="18" charset="0"/>
              </a:rPr>
              <a:t>ư</a:t>
            </a:r>
            <a:r>
              <a:rPr lang="en-US" altLang="en-US" sz="1600">
                <a:effectLst/>
                <a:latin typeface="#9Slide03 Ralewayv4020 Medium" panose="00000600000000000000" pitchFamily="2" charset="0"/>
                <a:ea typeface="Times New Roman" panose="02020603050405020304" pitchFamily="18" charset="0"/>
              </a:rPr>
              <a:t>ờng chạy JavaScript phía server, giúp xây dựng ứng dụng web thống nhất giữa frontend và backend. Nó sử dụng mô hình bất </a:t>
            </a:r>
            <a:r>
              <a:rPr lang="" altLang="en-US" sz="1600">
                <a:effectLst/>
                <a:latin typeface="#9Slide03 Ralewayv4020 Medium" panose="00000600000000000000" pitchFamily="2" charset="0"/>
                <a:ea typeface="Times New Roman" panose="02020603050405020304" pitchFamily="18" charset="0"/>
              </a:rPr>
              <a:t>đ</a:t>
            </a:r>
            <a:r>
              <a:rPr lang="en-US" altLang="en-US" sz="1600">
                <a:effectLst/>
                <a:latin typeface="#9Slide03 Ralewayv4020 Medium" panose="00000600000000000000" pitchFamily="2" charset="0"/>
                <a:ea typeface="Times New Roman" panose="02020603050405020304" pitchFamily="18" charset="0"/>
              </a:rPr>
              <a:t>ồng bộ và Event Loop </a:t>
            </a:r>
            <a:r>
              <a:rPr lang="" altLang="en-US" sz="1600">
                <a:effectLst/>
                <a:latin typeface="#9Slide03 Ralewayv4020 Medium" panose="00000600000000000000" pitchFamily="2" charset="0"/>
                <a:ea typeface="Times New Roman" panose="02020603050405020304" pitchFamily="18" charset="0"/>
              </a:rPr>
              <a:t>đ</a:t>
            </a:r>
            <a:r>
              <a:rPr lang="en-US" altLang="en-US" sz="1600">
                <a:effectLst/>
                <a:latin typeface="#9Slide03 Ralewayv4020 Medium" panose="00000600000000000000" pitchFamily="2" charset="0"/>
                <a:ea typeface="Times New Roman" panose="02020603050405020304" pitchFamily="18" charset="0"/>
              </a:rPr>
              <a:t>ể xử l</a:t>
            </a:r>
            <a:r>
              <a:rPr lang="" altLang="en-US" sz="1600">
                <a:effectLst/>
                <a:latin typeface="#9Slide03 Ralewayv4020 Medium" panose="00000600000000000000" pitchFamily="2" charset="0"/>
                <a:ea typeface="Times New Roman" panose="02020603050405020304" pitchFamily="18" charset="0"/>
              </a:rPr>
              <a:t>ý</a:t>
            </a:r>
            <a:r>
              <a:rPr lang="en-US" altLang="en-US" sz="1600">
                <a:effectLst/>
                <a:latin typeface="#9Slide03 Ralewayv4020 Medium" panose="00000600000000000000" pitchFamily="2" charset="0"/>
                <a:ea typeface="Times New Roman" panose="02020603050405020304" pitchFamily="18" charset="0"/>
              </a:rPr>
              <a:t> nhiều yêu cầu </a:t>
            </a:r>
            <a:r>
              <a:rPr lang="" altLang="en-US" sz="1600">
                <a:effectLst/>
                <a:latin typeface="#9Slide03 Ralewayv4020 Medium" panose="00000600000000000000" pitchFamily="2" charset="0"/>
                <a:ea typeface="Times New Roman" panose="02020603050405020304" pitchFamily="18" charset="0"/>
              </a:rPr>
              <a:t>đ</a:t>
            </a:r>
            <a:r>
              <a:rPr lang="en-US" altLang="en-US" sz="1600">
                <a:effectLst/>
                <a:latin typeface="#9Slide03 Ralewayv4020 Medium" panose="00000600000000000000" pitchFamily="2" charset="0"/>
                <a:ea typeface="Times New Roman" panose="02020603050405020304" pitchFamily="18" charset="0"/>
              </a:rPr>
              <a:t>ồng thời. Th</a:t>
            </a:r>
            <a:r>
              <a:rPr lang="" altLang="en-US" sz="1600">
                <a:effectLst/>
                <a:latin typeface="#9Slide03 Ralewayv4020 Medium" panose="00000600000000000000" pitchFamily="2" charset="0"/>
                <a:ea typeface="Times New Roman" panose="02020603050405020304" pitchFamily="18" charset="0"/>
              </a:rPr>
              <a:t>ư</a:t>
            </a:r>
            <a:r>
              <a:rPr lang="en-US" altLang="en-US" sz="1600">
                <a:effectLst/>
                <a:latin typeface="#9Slide03 Ralewayv4020 Medium" panose="00000600000000000000" pitchFamily="2" charset="0"/>
                <a:ea typeface="Times New Roman" panose="02020603050405020304" pitchFamily="18" charset="0"/>
              </a:rPr>
              <a:t>ờng dùng </a:t>
            </a:r>
            <a:r>
              <a:rPr lang="" altLang="en-US" sz="1600">
                <a:effectLst/>
                <a:latin typeface="#9Slide03 Ralewayv4020 Medium" panose="00000600000000000000" pitchFamily="2" charset="0"/>
                <a:ea typeface="Times New Roman" panose="02020603050405020304" pitchFamily="18" charset="0"/>
              </a:rPr>
              <a:t>đ</a:t>
            </a:r>
            <a:r>
              <a:rPr lang="en-US" altLang="en-US" sz="1600">
                <a:effectLst/>
                <a:latin typeface="#9Slide03 Ralewayv4020 Medium" panose="00000600000000000000" pitchFamily="2" charset="0"/>
                <a:ea typeface="Times New Roman" panose="02020603050405020304" pitchFamily="18" charset="0"/>
              </a:rPr>
              <a:t>ể xây dựng RESTful API với dữ liệu JSON. NodeJS có hiệu n</a:t>
            </a:r>
            <a:r>
              <a:rPr lang="" altLang="en-US" sz="1600">
                <a:effectLst/>
                <a:latin typeface="#9Slide03 Ralewayv4020 Medium" panose="00000600000000000000" pitchFamily="2" charset="0"/>
                <a:ea typeface="Times New Roman" panose="02020603050405020304" pitchFamily="18" charset="0"/>
              </a:rPr>
              <a:t>ă</a:t>
            </a:r>
            <a:r>
              <a:rPr lang="en-US" altLang="en-US" sz="1600">
                <a:effectLst/>
                <a:latin typeface="#9Slide03 Ralewayv4020 Medium" panose="00000600000000000000" pitchFamily="2" charset="0"/>
                <a:ea typeface="Times New Roman" panose="02020603050405020304" pitchFamily="18" charset="0"/>
              </a:rPr>
              <a:t>ng cao, dễ mở rộng, nh</a:t>
            </a:r>
            <a:r>
              <a:rPr lang="" altLang="en-US" sz="1600">
                <a:effectLst/>
                <a:latin typeface="#9Slide03 Ralewayv4020 Medium" panose="00000600000000000000" pitchFamily="2" charset="0"/>
                <a:ea typeface="Times New Roman" panose="02020603050405020304" pitchFamily="18" charset="0"/>
              </a:rPr>
              <a:t>ư</a:t>
            </a:r>
            <a:r>
              <a:rPr lang="en-US" altLang="en-US" sz="1600">
                <a:effectLst/>
                <a:latin typeface="#9Slide03 Ralewayv4020 Medium" panose="00000600000000000000" pitchFamily="2" charset="0"/>
                <a:ea typeface="Times New Roman" panose="02020603050405020304" pitchFamily="18" charset="0"/>
              </a:rPr>
              <a:t>ng không phù hợp với tác vụ tính toán nặng.</a:t>
            </a:r>
            <a:endParaRPr lang="en-US" altLang="en-US" sz="1600">
              <a:effectLst/>
              <a:latin typeface="#9Slide03 Ralewayv4020 Medium" panose="00000600000000000000" pitchFamily="2" charset="0"/>
              <a:ea typeface="Times New Roman" panose="02020603050405020304" pitchFamily="18" charset="0"/>
            </a:endParaRPr>
          </a:p>
        </p:txBody>
      </p:sp>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019800" y="1807184"/>
            <a:ext cx="2499942" cy="15291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p:cNvSpPr>
            <a:spLocks noGrp="1"/>
          </p:cNvSpPr>
          <p:nvPr>
            <p:ph type="title"/>
          </p:nvPr>
        </p:nvSpPr>
        <p:spPr>
          <a:xfrm>
            <a:off x="3505200" y="514350"/>
            <a:ext cx="2667000" cy="762000"/>
          </a:xfrm>
        </p:spPr>
        <p:txBody>
          <a:bodyPr/>
          <a:lstStyle/>
          <a:p>
            <a:r>
              <a:rPr lang="en-US" sz="2800"/>
              <a:t>REACTJS</a:t>
            </a:r>
            <a:endParaRPr lang="en-US" sz="2800"/>
          </a:p>
        </p:txBody>
      </p:sp>
      <p:sp>
        <p:nvSpPr>
          <p:cNvPr id="10" name="TextBox 9"/>
          <p:cNvSpPr txBox="1"/>
          <p:nvPr/>
        </p:nvSpPr>
        <p:spPr>
          <a:xfrm>
            <a:off x="3505200" y="1428750"/>
            <a:ext cx="5105400" cy="1569660"/>
          </a:xfrm>
          <a:prstGeom prst="rect">
            <a:avLst/>
          </a:prstGeom>
          <a:noFill/>
        </p:spPr>
        <p:txBody>
          <a:bodyPr wrap="square" rtlCol="0">
            <a:spAutoFit/>
          </a:bodyPr>
          <a:lstStyle/>
          <a:p>
            <a:pPr algn="just"/>
            <a:r>
              <a:rPr lang="vi-VN" sz="1600">
                <a:effectLst/>
                <a:latin typeface="#9Slide03 Ralewayv4020 Medium" panose="00000600000000000000" pitchFamily="2" charset="0"/>
                <a:ea typeface="Times New Roman" panose="02020603050405020304" pitchFamily="18" charset="0"/>
              </a:rPr>
              <a:t>ReactJS là một thư viện JavaScript mã nguồn mở được thiết kế bởi Facebook để tạo ra những ứng dụng web hấp dẫn, nhanh và hiệu quả với mã hóa tối thiểu. Mục đích cốt lõi của ReactJS không chỉ khiến cho trang web phải thật mượt mà còn phải nhanh, khả năng mở rộng cao và đơn giản.</a:t>
            </a:r>
            <a:endParaRPr lang="vi-VN" sz="1600">
              <a:effectLst/>
              <a:latin typeface="#9Slide03 Ralewayv4020 Medium" panose="00000600000000000000" pitchFamily="2" charset="0"/>
              <a:ea typeface="Times New Roman" panose="02020603050405020304" pitchFamily="18" charset="0"/>
            </a:endParaRPr>
          </a:p>
        </p:txBody>
      </p:sp>
      <p:pic>
        <p:nvPicPr>
          <p:cNvPr id="1026" name="Picture 2" descr="Js, react js, logo, react, react native icon - Free download"/>
          <p:cNvPicPr>
            <a:picLocks noChangeAspect="1" noChangeArrowheads="1"/>
          </p:cNvPicPr>
          <p:nvPr/>
        </p:nvPicPr>
        <p:blipFill>
          <a:blip r:embed="rId1">
            <a:extLst>
              <a:ext uri="{BEBA8EAE-BF5A-486C-A8C5-ECC9F3942E4B}">
                <a14:imgProps xmlns:a14="http://schemas.microsoft.com/office/drawing/2010/main">
                  <a14:imgLayer r:embed="rId2">
                    <a14:imgEffect>
                      <a14:saturation sat="66000"/>
                    </a14:imgEffect>
                  </a14:imgLayer>
                </a14:imgProps>
              </a:ext>
              <a:ext uri="{28A0092B-C50C-407E-A947-70E740481C1C}">
                <a14:useLocalDpi xmlns:a14="http://schemas.microsoft.com/office/drawing/2010/main" val="0"/>
              </a:ext>
            </a:extLst>
          </a:blip>
          <a:srcRect/>
          <a:stretch>
            <a:fillRect/>
          </a:stretch>
        </p:blipFill>
        <p:spPr bwMode="auto">
          <a:xfrm>
            <a:off x="685800" y="1352550"/>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tags/tag1.xml><?xml version="1.0" encoding="utf-8"?>
<p:tagLst xmlns:p="http://schemas.openxmlformats.org/presentationml/2006/main">
  <p:tag name="KSO_WM_DIAGRAM_VIRTUALLY_FRAME" val="{&quot;height&quot;:523.5562992125986,&quot;left&quot;:51,&quot;top&quot;:65.42527559055118,&quot;width&quot;:618}"/>
</p:tagLst>
</file>

<file path=ppt/tags/tag2.xml><?xml version="1.0" encoding="utf-8"?>
<p:tagLst xmlns:p="http://schemas.openxmlformats.org/presentationml/2006/main">
  <p:tag name="KSO_WM_DIAGRAM_VIRTUALLY_FRAME" val="{&quot;height&quot;:523.5562992125986,&quot;left&quot;:51,&quot;top&quot;:65.42527559055118,&quot;width&quot;:618}"/>
</p:tagLst>
</file>

<file path=ppt/tags/tag3.xml><?xml version="1.0" encoding="utf-8"?>
<p:tagLst xmlns:p="http://schemas.openxmlformats.org/presentationml/2006/main">
  <p:tag name="KSO_WM_DIAGRAM_VIRTUALLY_FRAME" val="{&quot;height&quot;:527.3894488188978,&quot;left&quot;:48,&quot;top&quot;:61.59212598425197,&quot;width&quot;:621}"/>
</p:tagLst>
</file>

<file path=ppt/tags/tag4.xml><?xml version="1.0" encoding="utf-8"?>
<p:tagLst xmlns:p="http://schemas.openxmlformats.org/presentationml/2006/main">
  <p:tag name="KSO_WM_DIAGRAM_VIRTUALLY_FRAME" val="{&quot;height&quot;:527.3894488188978,&quot;left&quot;:48,&quot;top&quot;:61.59212598425197,&quot;width&quot;:621}"/>
</p:tagLst>
</file>

<file path=ppt/theme/theme1.xml><?xml version="1.0" encoding="utf-8"?>
<a:theme xmlns:a="http://schemas.openxmlformats.org/drawingml/2006/main" name=" Website Migration Project Proposal by Slidesgo">
  <a:themeElements>
    <a:clrScheme name="Simple Light">
      <a:dk1>
        <a:srgbClr val="4834D4"/>
      </a:dk1>
      <a:lt1>
        <a:srgbClr val="EAF2FA"/>
      </a:lt1>
      <a:dk2>
        <a:srgbClr val="EA4EE3"/>
      </a:dk2>
      <a:lt2>
        <a:srgbClr val="FFE8F5"/>
      </a:lt2>
      <a:accent1>
        <a:srgbClr val="F9CA24"/>
      </a:accent1>
      <a:accent2>
        <a:srgbClr val="FFFFFF"/>
      </a:accent2>
      <a:accent3>
        <a:srgbClr val="FFFFFF"/>
      </a:accent3>
      <a:accent4>
        <a:srgbClr val="FFFFFF"/>
      </a:accent4>
      <a:accent5>
        <a:srgbClr val="FFFFFF"/>
      </a:accent5>
      <a:accent6>
        <a:srgbClr val="FFFFFF"/>
      </a:accent6>
      <a:hlink>
        <a:srgbClr val="4834D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9Slide.vn</Template>
  <TotalTime>0</TotalTime>
  <Words>5007</Words>
  <Application>WPS Presentation</Application>
  <PresentationFormat>On-screen Show (16:9)</PresentationFormat>
  <Paragraphs>150</Paragraphs>
  <Slides>21</Slides>
  <Notes>22</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21</vt:i4>
      </vt:variant>
    </vt:vector>
  </HeadingPairs>
  <TitlesOfParts>
    <vt:vector size="39" baseType="lpstr">
      <vt:lpstr>Arial</vt:lpstr>
      <vt:lpstr>SimSun</vt:lpstr>
      <vt:lpstr>Wingdings</vt:lpstr>
      <vt:lpstr>Arial</vt:lpstr>
      <vt:lpstr>Space Grotesk</vt:lpstr>
      <vt:lpstr>Barlow Medium</vt:lpstr>
      <vt:lpstr>Barlow</vt:lpstr>
      <vt:lpstr>#9Slide03 Montserrat Bold</vt:lpstr>
      <vt:lpstr>Anaheim</vt:lpstr>
      <vt:lpstr>#9Slide03 Ralewayv4020 Medium</vt:lpstr>
      <vt:lpstr>Times New Roman</vt:lpstr>
      <vt:lpstr>#9Slide03 Ralewayv4020 Black</vt:lpstr>
      <vt:lpstr>Microsoft YaHei</vt:lpstr>
      <vt:lpstr>Arial Unicode MS</vt:lpstr>
      <vt:lpstr>#9Slide01 Tieu de ngan</vt:lpstr>
      <vt:lpstr>Red Hat Display</vt:lpstr>
      <vt:lpstr>Yu Gothic UI Light</vt:lpstr>
      <vt:lpstr> Website Migration Project Proposal by Slidesgo</vt:lpstr>
      <vt:lpstr>XÂY DỰNG TRANG WEB BÁN MỸ PHẨM</vt:lpstr>
      <vt:lpstr>06</vt:lpstr>
      <vt:lpstr>01</vt:lpstr>
      <vt:lpstr>Lý do chọn đề tài</vt:lpstr>
      <vt:lpstr>Mục đích nghiên cứu</vt:lpstr>
      <vt:lpstr>02</vt:lpstr>
      <vt:lpstr>RESTFUL API</vt:lpstr>
      <vt:lpstr>NODEJS</vt:lpstr>
      <vt:lpstr>REACTJS</vt:lpstr>
      <vt:lpstr>MySQL</vt:lpstr>
      <vt:lpstr>MySQL</vt:lpstr>
      <vt:lpstr>03</vt:lpstr>
      <vt:lpstr>MÔ TẢ HỆ THỐNG</vt:lpstr>
      <vt:lpstr>CÁC CHỨC NĂNG CHÍNH</vt:lpstr>
      <vt:lpstr>MÔ HÌNH DỮ LIỆU MỨC QUAN NIỆM(ERD)</vt:lpstr>
      <vt:lpstr>KIẾN TRÚC HỆ THỐNG</vt:lpstr>
      <vt:lpstr>04</vt:lpstr>
      <vt:lpstr>06</vt:lpstr>
      <vt:lpstr>Kết luận &amp; Hướng phát triển</vt:lpstr>
      <vt:lpstr>Kết luận &amp; Hướng phát triển</vt:lpstr>
      <vt:lpstr>THANKS</vt:lpstr>
    </vt:vector>
  </TitlesOfParts>
  <Company>9Slide.vn</Company>
  <LinksUpToDate>false</LinksUpToDate>
  <SharedDoc>false</SharedDoc>
  <HyperlinksChanged>false</HyperlinksChanged>
  <AppVersion>14.0000</AppVersion>
  <Manager>9Slide.vn</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9Slide.vn</dc:title>
  <dc:creator>MyDuyen</dc:creator>
  <dc:description>9Slide.vn</dc:description>
  <dc:subject>9Slide.vn</dc:subject>
  <cp:category>9Slide.vn</cp:category>
  <cp:lastModifiedBy>Hải Đăng Nguyễn Minh</cp:lastModifiedBy>
  <cp:revision>52</cp:revision>
  <dcterms:created xsi:type="dcterms:W3CDTF">2025-12-28T13:44:21Z</dcterms:created>
  <dcterms:modified xsi:type="dcterms:W3CDTF">2025-12-28T14:36:56Z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C24C707A98FD443BA96EB2355540E7DF_13</vt:lpwstr>
  </property>
  <property fmtid="{D5CDD505-2E9C-101B-9397-08002B2CF9AE}" pid="3" name="KSOProductBuildVer">
    <vt:lpwstr>1033-12.2.0.23196</vt:lpwstr>
  </property>
</Properties>
</file>